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20" r:id="rId5"/>
    <p:sldId id="315" r:id="rId6"/>
    <p:sldId id="303" r:id="rId7"/>
    <p:sldId id="326" r:id="rId8"/>
    <p:sldId id="322" r:id="rId9"/>
    <p:sldId id="328" r:id="rId10"/>
    <p:sldId id="316" r:id="rId11"/>
    <p:sldId id="312" r:id="rId12"/>
    <p:sldId id="330" r:id="rId13"/>
    <p:sldId id="331" r:id="rId14"/>
    <p:sldId id="317" r:id="rId15"/>
    <p:sldId id="337" r:id="rId16"/>
    <p:sldId id="265" r:id="rId17"/>
    <p:sldId id="334" r:id="rId18"/>
    <p:sldId id="335" r:id="rId19"/>
    <p:sldId id="336" r:id="rId20"/>
    <p:sldId id="319"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2BB5"/>
    <a:srgbClr val="FFFFFF"/>
    <a:srgbClr val="00CC99"/>
    <a:srgbClr val="FFC000"/>
    <a:srgbClr val="F5EB50"/>
    <a:srgbClr val="0088EE"/>
    <a:srgbClr val="9933FF"/>
    <a:srgbClr val="00FF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878" autoAdjust="0"/>
  </p:normalViewPr>
  <p:slideViewPr>
    <p:cSldViewPr>
      <p:cViewPr varScale="1">
        <p:scale>
          <a:sx n="56" d="100"/>
          <a:sy n="56" d="100"/>
        </p:scale>
        <p:origin x="-96" y="-588"/>
      </p:cViewPr>
      <p:guideLst>
        <p:guide orient="horz" pos="1620"/>
        <p:guide pos="2922"/>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DF5F6-E874-432C-802F-77ED7B898A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552AF-FEBB-4E97-A316-A8AAF28B6E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先后组织各支部开展了 </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三联三促</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（联农村、促作风转变，联社区、促文明和谐，联高新企业、促创新发展）、</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四进四联</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（进农村、进社区、进基层单位、进网络，联系基层干部、联系基层群众、联系服务对象、联系广大网民）等活动，厅系统组建</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个志愿服务队，深入学校、乡村、社区开展志愿服务，特别是在职党员到社区（村）报到开展志愿服务活动中，有</a:t>
            </a:r>
            <a:r>
              <a:rPr lang="en-US" altLang="zh-CN" sz="1200" kern="1200" dirty="0">
                <a:solidFill>
                  <a:schemeClr val="tx1"/>
                </a:solidFill>
                <a:effectLst/>
                <a:latin typeface="+mn-lt"/>
                <a:ea typeface="+mn-ea"/>
                <a:cs typeface="+mn-cs"/>
              </a:rPr>
              <a:t>280</a:t>
            </a:r>
            <a:r>
              <a:rPr lang="zh-CN" altLang="zh-CN" sz="1200" kern="1200" dirty="0">
                <a:solidFill>
                  <a:schemeClr val="tx1"/>
                </a:solidFill>
                <a:effectLst/>
                <a:latin typeface="+mn-lt"/>
                <a:ea typeface="+mn-ea"/>
                <a:cs typeface="+mn-cs"/>
              </a:rPr>
              <a:t>多个党员领导干部和党员主动到所在社区或挂点扶贫的村支部报到，促进党群连心、服务基层常态化。</a:t>
            </a:r>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“党建</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新理念实现了党建与科技创新工作的联动发展。我厅连续</a:t>
            </a:r>
            <a:r>
              <a:rPr lang="en-US" altLang="zh-CN" sz="1200" dirty="0">
                <a:solidFill>
                  <a:schemeClr val="tx1">
                    <a:lumMod val="85000"/>
                    <a:lumOff val="15000"/>
                  </a:schemeClr>
                </a:solidFill>
                <a:cs typeface="+mn-ea"/>
                <a:sym typeface="+mn-lt"/>
              </a:rPr>
              <a:t>3</a:t>
            </a:r>
            <a:r>
              <a:rPr lang="zh-CN" altLang="en-US" sz="1200" dirty="0">
                <a:solidFill>
                  <a:schemeClr val="tx1">
                    <a:lumMod val="85000"/>
                    <a:lumOff val="15000"/>
                  </a:schemeClr>
                </a:solidFill>
                <a:cs typeface="+mn-ea"/>
                <a:sym typeface="+mn-lt"/>
              </a:rPr>
              <a:t>年被评为省直机关党建工作优秀单位，连续</a:t>
            </a:r>
            <a:r>
              <a:rPr lang="en-US" altLang="zh-CN" sz="1200" dirty="0">
                <a:solidFill>
                  <a:schemeClr val="tx1">
                    <a:lumMod val="85000"/>
                    <a:lumOff val="15000"/>
                  </a:schemeClr>
                </a:solidFill>
                <a:cs typeface="+mn-ea"/>
                <a:sym typeface="+mn-lt"/>
              </a:rPr>
              <a:t>7</a:t>
            </a:r>
            <a:r>
              <a:rPr lang="zh-CN" altLang="en-US" sz="1200" dirty="0">
                <a:solidFill>
                  <a:schemeClr val="tx1">
                    <a:lumMod val="85000"/>
                    <a:lumOff val="15000"/>
                  </a:schemeClr>
                </a:solidFill>
                <a:cs typeface="+mn-ea"/>
                <a:sym typeface="+mn-lt"/>
              </a:rPr>
              <a:t>年被评为“江西省直机关文明单位”，连续</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年被评为“江西省文明单位”，连续</a:t>
            </a:r>
            <a:r>
              <a:rPr lang="en-US" altLang="zh-CN" sz="1200" dirty="0">
                <a:solidFill>
                  <a:schemeClr val="tx1">
                    <a:lumMod val="85000"/>
                    <a:lumOff val="15000"/>
                  </a:schemeClr>
                </a:solidFill>
                <a:cs typeface="+mn-ea"/>
                <a:sym typeface="+mn-lt"/>
              </a:rPr>
              <a:t>3</a:t>
            </a:r>
            <a:r>
              <a:rPr lang="zh-CN" altLang="en-US" sz="1200" dirty="0">
                <a:solidFill>
                  <a:schemeClr val="tx1">
                    <a:lumMod val="85000"/>
                    <a:lumOff val="15000"/>
                  </a:schemeClr>
                </a:solidFill>
                <a:cs typeface="+mn-ea"/>
                <a:sym typeface="+mn-lt"/>
              </a:rPr>
              <a:t>年在江西省直部门绩效考核优秀。科技创新工作取得显著进步，</a:t>
            </a:r>
            <a:r>
              <a:rPr lang="en-US" altLang="zh-CN" sz="1200" dirty="0">
                <a:solidFill>
                  <a:schemeClr val="tx1">
                    <a:lumMod val="85000"/>
                    <a:lumOff val="15000"/>
                  </a:schemeClr>
                </a:solidFill>
                <a:cs typeface="+mn-ea"/>
                <a:sym typeface="+mn-lt"/>
              </a:rPr>
              <a:t>2016</a:t>
            </a:r>
            <a:r>
              <a:rPr lang="zh-CN" altLang="en-US" sz="1200" dirty="0">
                <a:solidFill>
                  <a:schemeClr val="tx1">
                    <a:lumMod val="85000"/>
                    <a:lumOff val="15000"/>
                  </a:schemeClr>
                </a:solidFill>
                <a:cs typeface="+mn-ea"/>
                <a:sym typeface="+mn-lt"/>
              </a:rPr>
              <a:t>年我省科技进步环境指数在全国排位较上年前移</a:t>
            </a:r>
            <a:r>
              <a:rPr lang="en-US" altLang="zh-CN" sz="1200" dirty="0">
                <a:solidFill>
                  <a:schemeClr val="tx1">
                    <a:lumMod val="85000"/>
                    <a:lumOff val="15000"/>
                  </a:schemeClr>
                </a:solidFill>
                <a:cs typeface="+mn-ea"/>
                <a:sym typeface="+mn-lt"/>
              </a:rPr>
              <a:t>7</a:t>
            </a:r>
            <a:r>
              <a:rPr lang="zh-CN" altLang="en-US" sz="1200" dirty="0">
                <a:solidFill>
                  <a:schemeClr val="tx1">
                    <a:lumMod val="85000"/>
                    <a:lumOff val="15000"/>
                  </a:schemeClr>
                </a:solidFill>
                <a:cs typeface="+mn-ea"/>
                <a:sym typeface="+mn-lt"/>
              </a:rPr>
              <a:t>位；科技进步综合水平在全国排位前移</a:t>
            </a:r>
            <a:r>
              <a:rPr lang="en-US" altLang="zh-CN" sz="1200" dirty="0">
                <a:solidFill>
                  <a:schemeClr val="tx1">
                    <a:lumMod val="85000"/>
                    <a:lumOff val="15000"/>
                  </a:schemeClr>
                </a:solidFill>
                <a:cs typeface="+mn-ea"/>
                <a:sym typeface="+mn-lt"/>
              </a:rPr>
              <a:t>2</a:t>
            </a:r>
            <a:r>
              <a:rPr lang="zh-CN" altLang="en-US" sz="1200" dirty="0">
                <a:solidFill>
                  <a:schemeClr val="tx1">
                    <a:lumMod val="85000"/>
                    <a:lumOff val="15000"/>
                  </a:schemeClr>
                </a:solidFill>
                <a:cs typeface="+mn-ea"/>
                <a:sym typeface="+mn-lt"/>
              </a:rPr>
              <a:t>位。</a:t>
            </a:r>
            <a:endParaRPr lang="zh-CN" altLang="en-US" sz="1200" dirty="0">
              <a:solidFill>
                <a:schemeClr val="tx1">
                  <a:lumMod val="85000"/>
                  <a:lumOff val="15000"/>
                </a:schemeClr>
              </a:solidFill>
              <a:cs typeface="+mn-ea"/>
              <a:sym typeface="+mn-lt"/>
            </a:endParaRPr>
          </a:p>
          <a:p>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2016</a:t>
            </a:r>
            <a:r>
              <a:rPr lang="zh-CN" altLang="zh-CN" sz="1200" dirty="0"/>
              <a:t>年</a:t>
            </a:r>
            <a:r>
              <a:rPr lang="en-US" altLang="zh-CN" sz="1200" dirty="0"/>
              <a:t>2</a:t>
            </a:r>
            <a:r>
              <a:rPr lang="zh-CN" altLang="zh-CN" sz="1200" dirty="0"/>
              <a:t>月，习近平总书记来江西考察时指出，江西要在弘扬井冈山精神上努力走在前列，创造新的经验。</a:t>
            </a:r>
            <a:r>
              <a:rPr lang="en-US" altLang="zh-CN" sz="1200" dirty="0"/>
              <a:t>2016</a:t>
            </a:r>
            <a:r>
              <a:rPr lang="zh-CN" altLang="zh-CN" sz="1200" dirty="0"/>
              <a:t>年</a:t>
            </a:r>
            <a:r>
              <a:rPr lang="en-US" altLang="zh-CN" sz="1200" dirty="0"/>
              <a:t>3</a:t>
            </a:r>
            <a:r>
              <a:rPr lang="zh-CN" altLang="zh-CN" sz="1200" dirty="0"/>
              <a:t>月</a:t>
            </a:r>
            <a:r>
              <a:rPr lang="en-US" altLang="zh-CN" sz="1200" dirty="0"/>
              <a:t>13</a:t>
            </a:r>
            <a:r>
              <a:rPr lang="zh-CN" altLang="zh-CN" sz="1200" dirty="0"/>
              <a:t>日，中央政治局常委、中央书记处书记刘云山同志在参加全国人大江西代表团审议时，希望江西在</a:t>
            </a:r>
            <a:r>
              <a:rPr lang="en-US" altLang="zh-CN" sz="1200" dirty="0"/>
              <a:t>“</a:t>
            </a:r>
            <a:r>
              <a:rPr lang="zh-CN" altLang="zh-CN" sz="1200" dirty="0"/>
              <a:t>两学一做</a:t>
            </a:r>
            <a:r>
              <a:rPr lang="en-US" altLang="zh-CN" sz="1200" dirty="0"/>
              <a:t>”</a:t>
            </a:r>
            <a:r>
              <a:rPr lang="zh-CN" altLang="zh-CN" sz="1200" dirty="0"/>
              <a:t>学习教育中能够走在前列，创造好的经验。我厅紧紧围绕</a:t>
            </a:r>
            <a:r>
              <a:rPr lang="en-US" altLang="zh-CN" sz="1200" dirty="0"/>
              <a:t>“</a:t>
            </a:r>
            <a:r>
              <a:rPr lang="zh-CN" altLang="zh-CN" sz="1200" dirty="0"/>
              <a:t>两个走在前列</a:t>
            </a:r>
            <a:r>
              <a:rPr lang="en-US" altLang="zh-CN" sz="1200" dirty="0"/>
              <a:t>”</a:t>
            </a:r>
            <a:r>
              <a:rPr lang="zh-CN" altLang="zh-CN" sz="1200" dirty="0"/>
              <a:t>的要求，突出江西特色，努力提升党建工作水平。</a:t>
            </a:r>
            <a:endParaRPr lang="zh-CN" altLang="zh-CN" sz="1200" dirty="0"/>
          </a:p>
          <a:p>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坚持把党员教育的课堂搬到现场，采取</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道德讲堂</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、体验式党课等形式，组织党员到井冈山革命纪念馆、八一起义纪念馆、瑞金中央苏区等爱国主义教育基地，加强井冈山精神、</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八一</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精神、苏区精神的学习传承。</a:t>
            </a:r>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在“两学一做”学习教育中，明确了“坚定执着追理想、实事求是创新路、艰苦奋斗攻难关、依靠群众求胜利”四个学习专题，每个专题由厅党组成员进行主讲，引导党员对照井冈山精神找差距，进一步激活红色基因。</a:t>
            </a:r>
            <a:endParaRPr lang="zh-CN" altLang="en-US" dirty="0"/>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552AF-FEBB-4E97-A316-A8AAF28B6E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useBgFill="1">
        <p:nvSpPr>
          <p:cNvPr id="9" name="矩形 8"/>
          <p:cNvSpPr/>
          <p:nvPr userDrawn="1"/>
        </p:nvSpPr>
        <p:spPr>
          <a:xfrm>
            <a:off x="0" y="548980"/>
            <a:ext cx="9144000" cy="4327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5.xml"/><Relationship Id="rId7" Type="http://schemas.openxmlformats.org/officeDocument/2006/relationships/themeOverride" Target="../theme/themeOverride1.xml"/><Relationship Id="rId6"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themeOverride" Target="../theme/themeOverride10.xml"/><Relationship Id="rId4" Type="http://schemas.openxmlformats.org/officeDocument/2006/relationships/image" Target="../media/image12.png"/><Relationship Id="rId3" Type="http://schemas.openxmlformats.org/officeDocument/2006/relationships/image" Target="../media/image21.jpeg"/><Relationship Id="rId2" Type="http://schemas.openxmlformats.org/officeDocument/2006/relationships/tags" Target="../tags/tag10.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hemeOverride" Target="../theme/themeOverride11.xml"/><Relationship Id="rId3"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hemeOverride" Target="../theme/themeOverride12.xml"/><Relationship Id="rId3"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hemeOverride" Target="../theme/themeOverride13.xml"/><Relationship Id="rId3" Type="http://schemas.openxmlformats.org/officeDocument/2006/relationships/image" Target="../media/image22.png"/><Relationship Id="rId2" Type="http://schemas.openxmlformats.org/officeDocument/2006/relationships/tags" Target="../tags/tag1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hemeOverride" Target="../theme/themeOverride14.xml"/><Relationship Id="rId3"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hemeOverride" Target="../theme/themeOverride15.xml"/><Relationship Id="rId3" Type="http://schemas.openxmlformats.org/officeDocument/2006/relationships/image" Target="../media/image12.png"/><Relationship Id="rId2" Type="http://schemas.openxmlformats.org/officeDocument/2006/relationships/tags" Target="../tags/tag15.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3.xml"/><Relationship Id="rId7" Type="http://schemas.openxmlformats.org/officeDocument/2006/relationships/themeOverride" Target="../theme/themeOverride16.xml"/><Relationship Id="rId6" Type="http://schemas.openxmlformats.org/officeDocument/2006/relationships/image" Target="../media/image12.pn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tags" Target="../tags/tag16.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3.xml"/><Relationship Id="rId5" Type="http://schemas.openxmlformats.org/officeDocument/2006/relationships/themeOverride" Target="../theme/themeOverride17.xml"/><Relationship Id="rId4" Type="http://schemas.openxmlformats.org/officeDocument/2006/relationships/image" Target="../media/image12.png"/><Relationship Id="rId3" Type="http://schemas.openxmlformats.org/officeDocument/2006/relationships/image" Target="../media/image26.png"/><Relationship Id="rId2" Type="http://schemas.openxmlformats.org/officeDocument/2006/relationships/tags" Target="../tags/tag1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5.xml"/><Relationship Id="rId5" Type="http://schemas.openxmlformats.org/officeDocument/2006/relationships/themeOverride" Target="../theme/themeOverride18.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hemeOverride" Target="../theme/themeOverride2.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hemeOverride" Target="../theme/themeOverride3.xml"/><Relationship Id="rId3" Type="http://schemas.openxmlformats.org/officeDocument/2006/relationships/image" Target="../media/image10.png"/><Relationship Id="rId2" Type="http://schemas.openxmlformats.org/officeDocument/2006/relationships/tags" Target="../tags/tag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xml"/><Relationship Id="rId7" Type="http://schemas.openxmlformats.org/officeDocument/2006/relationships/themeOverride" Target="../theme/themeOverride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tags" Target="../tags/tag4.xml"/><Relationship Id="rId2" Type="http://schemas.openxmlformats.org/officeDocument/2006/relationships/image" Target="../media/image11.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hemeOverride" Target="../theme/themeOverride5.xml"/><Relationship Id="rId3" Type="http://schemas.openxmlformats.org/officeDocument/2006/relationships/tags" Target="../tags/tag5.xml"/><Relationship Id="rId2" Type="http://schemas.openxmlformats.org/officeDocument/2006/relationships/image" Target="../media/image12.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themeOverride" Target="../theme/themeOverride6.xml"/><Relationship Id="rId6" Type="http://schemas.openxmlformats.org/officeDocument/2006/relationships/image" Target="../media/image17.jpeg"/><Relationship Id="rId5" Type="http://schemas.openxmlformats.org/officeDocument/2006/relationships/image" Target="../media/image12.png"/><Relationship Id="rId4" Type="http://schemas.openxmlformats.org/officeDocument/2006/relationships/tags" Target="../tags/tag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openxmlformats.org/officeDocument/2006/relationships/themeOverride" Target="../theme/themeOverride7.xml"/><Relationship Id="rId5" Type="http://schemas.openxmlformats.org/officeDocument/2006/relationships/image" Target="../media/image19.jpeg"/><Relationship Id="rId4" Type="http://schemas.openxmlformats.org/officeDocument/2006/relationships/image" Target="../media/image12.png"/><Relationship Id="rId3" Type="http://schemas.openxmlformats.org/officeDocument/2006/relationships/tags" Target="../tags/tag7.xml"/><Relationship Id="rId2" Type="http://schemas.openxmlformats.org/officeDocument/2006/relationships/image" Target="../media/image18.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themeOverride" Target="../theme/themeOverride8.xml"/><Relationship Id="rId3" Type="http://schemas.openxmlformats.org/officeDocument/2006/relationships/image" Target="../media/image20.png"/><Relationship Id="rId2" Type="http://schemas.openxmlformats.org/officeDocument/2006/relationships/tags" Target="../tags/tag8.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hemeOverride" Target="../theme/themeOverride9.xml"/><Relationship Id="rId3" Type="http://schemas.openxmlformats.org/officeDocument/2006/relationships/image" Target="../media/image12.png"/><Relationship Id="rId2" Type="http://schemas.openxmlformats.org/officeDocument/2006/relationships/tags" Target="../tags/tag9.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图片 6" descr="20161118 1029"/>
          <p:cNvPicPr>
            <a:picLocks noChangeAspect="1"/>
          </p:cNvPicPr>
          <p:nvPr/>
        </p:nvPicPr>
        <p:blipFill>
          <a:blip r:embed="rId2" cstate="print"/>
          <a:stretch>
            <a:fillRect/>
          </a:stretch>
        </p:blipFill>
        <p:spPr>
          <a:xfrm>
            <a:off x="0" y="4005186"/>
            <a:ext cx="9144000" cy="1138314"/>
          </a:xfrm>
          <a:prstGeom prst="rect">
            <a:avLst/>
          </a:prstGeom>
        </p:spPr>
      </p:pic>
      <p:sp>
        <p:nvSpPr>
          <p:cNvPr id="11" name="PA_文本框 8"/>
          <p:cNvSpPr txBox="1"/>
          <p:nvPr>
            <p:custDataLst>
              <p:tags r:id="rId3"/>
            </p:custDataLst>
          </p:nvPr>
        </p:nvSpPr>
        <p:spPr>
          <a:xfrm>
            <a:off x="2044700" y="3643630"/>
            <a:ext cx="4345940" cy="368300"/>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5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江西省科技厅党组书记   郭学勤</a:t>
            </a:r>
            <a:endParaRPr lang="zh-CN" altLang="en-US" sz="15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5"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0"/>
            <a:ext cx="520184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91" y="546398"/>
            <a:ext cx="1419734" cy="1512044"/>
          </a:xfrm>
          <a:prstGeom prst="rect">
            <a:avLst/>
          </a:prstGeom>
          <a:effectLst>
            <a:outerShdw blurRad="50800" dist="38100" dir="600000" algn="tl" rotWithShape="0">
              <a:prstClr val="black">
                <a:alpha val="40000"/>
              </a:prstClr>
            </a:outerShdw>
            <a:reflection blurRad="6350" stA="16000" endPos="38500" dist="50800" dir="5400000" sy="-100000" algn="bl" rotWithShape="0"/>
          </a:effectLst>
        </p:spPr>
      </p:pic>
      <p:sp>
        <p:nvSpPr>
          <p:cNvPr id="10" name="PA_文本框 8"/>
          <p:cNvSpPr txBox="1"/>
          <p:nvPr>
            <p:custDataLst>
              <p:tags r:id="rId6"/>
            </p:custDataLst>
          </p:nvPr>
        </p:nvSpPr>
        <p:spPr>
          <a:xfrm>
            <a:off x="765148" y="2285998"/>
            <a:ext cx="7848872" cy="830997"/>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4000" dirty="0">
                <a:solidFill>
                  <a:schemeClr val="accent1">
                    <a:lumMod val="75000"/>
                  </a:schemeClr>
                </a:solidFill>
                <a:effectLst>
                  <a:glow rad="12700">
                    <a:schemeClr val="accent1">
                      <a:alpha val="41000"/>
                    </a:schemeClr>
                  </a:glow>
                  <a:outerShdw blurRad="38100" dist="38100" dir="2700000" sx="99000" sy="99000" algn="tl">
                    <a:srgbClr val="000000">
                      <a:alpha val="42000"/>
                    </a:srgbClr>
                  </a:outerShdw>
                  <a:reflection blurRad="241300" stA="45000" endPos="30000" dist="38100" dir="5400000" sy="-100000" algn="bl" rotWithShape="0"/>
                </a:effectLst>
                <a:latin typeface="+mn-lt"/>
                <a:ea typeface="+mn-ea"/>
                <a:cs typeface="+mn-ea"/>
                <a:sym typeface="+mn-lt"/>
              </a:rPr>
              <a:t>突出特色抓党建，注重创新求实效</a:t>
            </a:r>
            <a:endParaRPr lang="zh-CN" altLang="en-US" sz="4800" dirty="0">
              <a:solidFill>
                <a:schemeClr val="accent1">
                  <a:lumMod val="75000"/>
                </a:schemeClr>
              </a:solidFill>
              <a:effectLst>
                <a:glow rad="12700">
                  <a:schemeClr val="accent1">
                    <a:alpha val="41000"/>
                  </a:schemeClr>
                </a:glow>
                <a:outerShdw blurRad="38100" dist="38100" dir="2700000" sx="99000" sy="99000" algn="tl">
                  <a:srgbClr val="000000">
                    <a:alpha val="42000"/>
                  </a:srgbClr>
                </a:outerShdw>
                <a:reflection blurRad="241300" stA="45000" endPos="30000" dist="38100" dir="5400000" sy="-100000" algn="bl" rotWithShape="0"/>
              </a:effectLst>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336645" y="816506"/>
            <a:ext cx="2347223" cy="2161093"/>
            <a:chOff x="4309703" y="2431143"/>
            <a:chExt cx="3538670" cy="3258062"/>
          </a:xfrm>
          <a:solidFill>
            <a:schemeClr val="accent1"/>
          </a:solidFill>
        </p:grpSpPr>
        <p:sp>
          <p:nvSpPr>
            <p:cNvPr id="42" name="矩形 41"/>
            <p:cNvSpPr/>
            <p:nvPr/>
          </p:nvSpPr>
          <p:spPr>
            <a:xfrm>
              <a:off x="4343628" y="2431143"/>
              <a:ext cx="3504745" cy="2061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43" name="文本框 42"/>
            <p:cNvSpPr txBox="1"/>
            <p:nvPr/>
          </p:nvSpPr>
          <p:spPr>
            <a:xfrm>
              <a:off x="4309703" y="2543260"/>
              <a:ext cx="3513401" cy="3145945"/>
            </a:xfrm>
            <a:prstGeom prst="rect">
              <a:avLst/>
            </a:prstGeom>
            <a:grpFill/>
          </p:spPr>
          <p:txBody>
            <a:bodyPr wrap="square" rtlCol="0">
              <a:spAutoFit/>
            </a:bodyPr>
            <a:lstStyle/>
            <a:p>
              <a:pPr algn="ctr">
                <a:lnSpc>
                  <a:spcPct val="120000"/>
                </a:lnSpc>
              </a:pPr>
              <a:r>
                <a:rPr lang="zh-CN" altLang="en-US" dirty="0">
                  <a:solidFill>
                    <a:schemeClr val="bg1"/>
                  </a:solidFill>
                  <a:cs typeface="+mn-ea"/>
                  <a:sym typeface="+mn-lt"/>
                </a:rPr>
                <a:t>在厅系统全面实行党风</a:t>
              </a:r>
              <a:r>
                <a:rPr lang="zh-CN" altLang="en-US" dirty="0" smtClean="0">
                  <a:solidFill>
                    <a:schemeClr val="bg1"/>
                  </a:solidFill>
                  <a:cs typeface="+mn-ea"/>
                  <a:sym typeface="+mn-lt"/>
                </a:rPr>
                <a:t>廉政建设层层</a:t>
              </a:r>
              <a:r>
                <a:rPr lang="zh-CN" altLang="en-US" dirty="0">
                  <a:solidFill>
                    <a:schemeClr val="bg1"/>
                  </a:solidFill>
                  <a:cs typeface="+mn-ea"/>
                  <a:sym typeface="+mn-lt"/>
                </a:rPr>
                <a:t>“签字背书”制度，将廉政主体责任落实到每一位班子成员、处室及单位“一把手”。</a:t>
              </a:r>
              <a:endParaRPr lang="zh-CN" altLang="en-US" dirty="0">
                <a:solidFill>
                  <a:schemeClr val="bg1"/>
                </a:solidFill>
                <a:cs typeface="+mn-ea"/>
                <a:sym typeface="+mn-lt"/>
              </a:endParaRPr>
            </a:p>
          </p:txBody>
        </p:sp>
      </p:grpSp>
      <p:sp>
        <p:nvSpPr>
          <p:cNvPr id="14" name="PA_文本框 15"/>
          <p:cNvSpPr txBox="1"/>
          <p:nvPr>
            <p:custDataLst>
              <p:tags r:id="rId2"/>
            </p:custDataLst>
          </p:nvPr>
        </p:nvSpPr>
        <p:spPr>
          <a:xfrm>
            <a:off x="2829320" y="180083"/>
            <a:ext cx="3384376" cy="46166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2</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、严格落实“两个责任”</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399" y="1028093"/>
            <a:ext cx="2395758" cy="134761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007555"/>
            <a:ext cx="2395758" cy="1347614"/>
          </a:xfrm>
          <a:prstGeom prst="rect">
            <a:avLst/>
          </a:prstGeom>
        </p:spPr>
      </p:pic>
      <p:sp>
        <p:nvSpPr>
          <p:cNvPr id="10" name="TextBox 10"/>
          <p:cNvSpPr txBox="1">
            <a:spLocks noChangeArrowheads="1"/>
          </p:cNvSpPr>
          <p:nvPr/>
        </p:nvSpPr>
        <p:spPr bwMode="auto">
          <a:xfrm>
            <a:off x="939042" y="2693678"/>
            <a:ext cx="2480829" cy="11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en-US" dirty="0">
                <a:solidFill>
                  <a:schemeClr val="tx1"/>
                </a:solidFill>
                <a:latin typeface="微软雅黑" panose="020B0503020204020204" pitchFamily="34" charset="-122"/>
                <a:ea typeface="微软雅黑" panose="020B0503020204020204" pitchFamily="34" charset="-122"/>
              </a:rPr>
              <a:t>加强了厅系统纪检干部队伍建设</a:t>
            </a:r>
            <a:r>
              <a:rPr lang="zh-CN" altLang="en-US" dirty="0" smtClean="0">
                <a:solidFill>
                  <a:schemeClr val="tx1"/>
                </a:solidFill>
                <a:latin typeface="微软雅黑" panose="020B0503020204020204" pitchFamily="34" charset="-122"/>
                <a:ea typeface="微软雅黑" panose="020B0503020204020204" pitchFamily="34" charset="-122"/>
              </a:rPr>
              <a:t>，</a:t>
            </a:r>
            <a:r>
              <a:rPr lang="en-US" altLang="zh-CN" dirty="0" smtClean="0">
                <a:solidFill>
                  <a:schemeClr val="tx1"/>
                </a:solidFill>
                <a:latin typeface="微软雅黑" panose="020B0503020204020204" pitchFamily="34" charset="-122"/>
                <a:ea typeface="微软雅黑" panose="020B0503020204020204" pitchFamily="34" charset="-122"/>
              </a:rPr>
              <a:t>18</a:t>
            </a:r>
            <a:r>
              <a:rPr lang="zh-CN" altLang="en-US" dirty="0" smtClean="0">
                <a:solidFill>
                  <a:schemeClr val="tx1"/>
                </a:solidFill>
                <a:latin typeface="微软雅黑" panose="020B0503020204020204" pitchFamily="34" charset="-122"/>
                <a:ea typeface="微软雅黑" panose="020B0503020204020204" pitchFamily="34" charset="-122"/>
              </a:rPr>
              <a:t>个基层党组织全部配备</a:t>
            </a:r>
            <a:r>
              <a:rPr lang="zh-CN" altLang="en-US" dirty="0">
                <a:solidFill>
                  <a:schemeClr val="tx1"/>
                </a:solidFill>
                <a:latin typeface="微软雅黑" panose="020B0503020204020204" pitchFamily="34" charset="-122"/>
                <a:ea typeface="微软雅黑" panose="020B0503020204020204" pitchFamily="34" charset="-122"/>
              </a:rPr>
              <a:t>纪检委员。</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6072883" y="2693678"/>
            <a:ext cx="2458291" cy="11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en-US" dirty="0">
                <a:solidFill>
                  <a:schemeClr val="tx1"/>
                </a:solidFill>
                <a:latin typeface="微软雅黑" panose="020B0503020204020204" pitchFamily="34" charset="-122"/>
                <a:ea typeface="微软雅黑" panose="020B0503020204020204" pitchFamily="34" charset="-122"/>
              </a:rPr>
              <a:t>把落实党风廉政建设责任制和党建工作情况列入厅系统目标考核。</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5" name="图片 14" descr="20161118 1029"/>
          <p:cNvPicPr>
            <a:picLocks noChangeAspect="1"/>
          </p:cNvPicPr>
          <p:nvPr/>
        </p:nvPicPr>
        <p:blipFill>
          <a:blip r:embed="rId4" cstate="print"/>
          <a:stretch>
            <a:fillRect/>
          </a:stretch>
        </p:blipFill>
        <p:spPr>
          <a:xfrm>
            <a:off x="0" y="4315565"/>
            <a:ext cx="9144000" cy="798625"/>
          </a:xfrm>
          <a:prstGeom prst="rect">
            <a:avLst/>
          </a:prstGeom>
        </p:spPr>
      </p:pic>
      <p:sp>
        <p:nvSpPr>
          <p:cNvPr id="22" name="五角星 21"/>
          <p:cNvSpPr/>
          <p:nvPr/>
        </p:nvSpPr>
        <p:spPr>
          <a:xfrm>
            <a:off x="670386" y="2876708"/>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3" name="五角星 22"/>
          <p:cNvSpPr/>
          <p:nvPr/>
        </p:nvSpPr>
        <p:spPr>
          <a:xfrm>
            <a:off x="5794871" y="2890212"/>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0-#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0-#ppt_w/2"/>
                                          </p:val>
                                        </p:tav>
                                        <p:tav tm="100000">
                                          <p:val>
                                            <p:strVal val="#ppt_x"/>
                                          </p:val>
                                        </p:tav>
                                      </p:tavLst>
                                    </p:anim>
                                    <p:anim calcmode="lin" valueType="num">
                                      <p:cBhvr additive="base">
                                        <p:cTn id="35" dur="10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P spid="22" grpId="0" bldLvl="0" animBg="1"/>
      <p:bldP spid="2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Oval 22"/>
          <p:cNvSpPr>
            <a:spLocks noChangeArrowheads="1"/>
          </p:cNvSpPr>
          <p:nvPr/>
        </p:nvSpPr>
        <p:spPr bwMode="auto">
          <a:xfrm>
            <a:off x="2695734" y="987574"/>
            <a:ext cx="977235" cy="976606"/>
          </a:xfrm>
          <a:prstGeom prst="ellipse">
            <a:avLst/>
          </a:prstGeom>
          <a:solidFill>
            <a:srgbClr val="C00000"/>
          </a:solidFill>
          <a:ln>
            <a:noFill/>
          </a:ln>
        </p:spPr>
        <p:txBody>
          <a:bodyPr vert="horz" wrap="square" lIns="56620" tIns="28310" rIns="56620" bIns="28310" numCol="1" anchor="ctr" anchorCtr="0" compatLnSpc="1"/>
          <a:lstStyle/>
          <a:p>
            <a:pPr algn="ctr">
              <a:lnSpc>
                <a:spcPct val="120000"/>
              </a:lnSpc>
            </a:pPr>
            <a:r>
              <a:rPr lang="zh-CN" altLang="en-US" sz="2100" b="1" baseline="-3000" dirty="0">
                <a:solidFill>
                  <a:schemeClr val="bg1"/>
                </a:solidFill>
                <a:cs typeface="+mn-ea"/>
                <a:sym typeface="+mn-lt"/>
              </a:rPr>
              <a:t>规范基层党建</a:t>
            </a:r>
            <a:endParaRPr lang="zh-CN" altLang="en-US" sz="2100" b="1" baseline="-3000" dirty="0">
              <a:solidFill>
                <a:schemeClr val="bg1"/>
              </a:solidFill>
              <a:cs typeface="+mn-ea"/>
              <a:sym typeface="+mn-lt"/>
            </a:endParaRPr>
          </a:p>
        </p:txBody>
      </p:sp>
      <p:sp>
        <p:nvSpPr>
          <p:cNvPr id="3" name="Line 23"/>
          <p:cNvSpPr>
            <a:spLocks noChangeShapeType="1"/>
          </p:cNvSpPr>
          <p:nvPr/>
        </p:nvSpPr>
        <p:spPr bwMode="auto">
          <a:xfrm flipH="1">
            <a:off x="323528" y="1477113"/>
            <a:ext cx="2372206" cy="0"/>
          </a:xfrm>
          <a:prstGeom prst="line">
            <a:avLst/>
          </a:prstGeom>
          <a:noFill/>
          <a:ln w="5" cap="flat">
            <a:solidFill>
              <a:srgbClr val="C00000"/>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20" tIns="28310" rIns="56620" bIns="28310" numCol="1" anchor="t" anchorCtr="0" compatLnSpc="1"/>
          <a:lstStyle/>
          <a:p>
            <a:pPr>
              <a:lnSpc>
                <a:spcPct val="120000"/>
              </a:lnSpc>
            </a:pPr>
            <a:endParaRPr lang="zh-CN" altLang="en-US">
              <a:solidFill>
                <a:schemeClr val="tx1">
                  <a:lumMod val="75000"/>
                  <a:lumOff val="25000"/>
                </a:schemeClr>
              </a:solidFill>
              <a:cs typeface="+mn-ea"/>
              <a:sym typeface="+mn-lt"/>
            </a:endParaRPr>
          </a:p>
        </p:txBody>
      </p:sp>
      <p:sp>
        <p:nvSpPr>
          <p:cNvPr id="4" name="Freeform 24"/>
          <p:cNvSpPr>
            <a:spLocks noEditPoints="1"/>
          </p:cNvSpPr>
          <p:nvPr/>
        </p:nvSpPr>
        <p:spPr bwMode="auto">
          <a:xfrm>
            <a:off x="1978929" y="1343603"/>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C00000"/>
          </a:solidFill>
          <a:ln>
            <a:noFill/>
          </a:ln>
        </p:spPr>
        <p:txBody>
          <a:bodyPr vert="horz" wrap="square" lIns="56620" tIns="28310" rIns="56620" bIns="28310" numCol="1" anchor="t" anchorCtr="0" compatLnSpc="1"/>
          <a:lstStyle/>
          <a:p>
            <a:pPr>
              <a:lnSpc>
                <a:spcPct val="120000"/>
              </a:lnSpc>
            </a:pPr>
            <a:endParaRPr lang="zh-CN" altLang="en-US">
              <a:solidFill>
                <a:schemeClr val="tx1">
                  <a:lumMod val="75000"/>
                  <a:lumOff val="25000"/>
                </a:schemeClr>
              </a:solidFill>
              <a:cs typeface="+mn-ea"/>
              <a:sym typeface="+mn-lt"/>
            </a:endParaRPr>
          </a:p>
        </p:txBody>
      </p:sp>
      <p:sp>
        <p:nvSpPr>
          <p:cNvPr id="5" name="Freeform 25"/>
          <p:cNvSpPr>
            <a:spLocks noEditPoints="1"/>
          </p:cNvSpPr>
          <p:nvPr/>
        </p:nvSpPr>
        <p:spPr bwMode="auto">
          <a:xfrm>
            <a:off x="1334053" y="1343603"/>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C00000"/>
          </a:solidFill>
          <a:ln>
            <a:noFill/>
          </a:ln>
        </p:spPr>
        <p:txBody>
          <a:bodyPr vert="horz" wrap="square" lIns="56620" tIns="28310" rIns="56620" bIns="28310" numCol="1" anchor="t" anchorCtr="0" compatLnSpc="1"/>
          <a:lstStyle/>
          <a:p>
            <a:pPr>
              <a:lnSpc>
                <a:spcPct val="120000"/>
              </a:lnSpc>
            </a:pPr>
            <a:endParaRPr lang="zh-CN" altLang="en-US">
              <a:solidFill>
                <a:schemeClr val="tx1">
                  <a:lumMod val="75000"/>
                  <a:lumOff val="25000"/>
                </a:schemeClr>
              </a:solidFill>
              <a:cs typeface="+mn-ea"/>
              <a:sym typeface="+mn-lt"/>
            </a:endParaRPr>
          </a:p>
        </p:txBody>
      </p:sp>
      <p:sp>
        <p:nvSpPr>
          <p:cNvPr id="6" name="Freeform 26"/>
          <p:cNvSpPr>
            <a:spLocks noEditPoints="1"/>
          </p:cNvSpPr>
          <p:nvPr/>
        </p:nvSpPr>
        <p:spPr bwMode="auto">
          <a:xfrm>
            <a:off x="691658" y="1343603"/>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C00000"/>
          </a:solidFill>
          <a:ln>
            <a:noFill/>
          </a:ln>
        </p:spPr>
        <p:txBody>
          <a:bodyPr vert="horz" wrap="square" lIns="56620" tIns="28310" rIns="56620" bIns="28310" numCol="1" anchor="t" anchorCtr="0" compatLnSpc="1"/>
          <a:lstStyle/>
          <a:p>
            <a:pPr>
              <a:lnSpc>
                <a:spcPct val="120000"/>
              </a:lnSpc>
            </a:pPr>
            <a:endParaRPr lang="zh-CN" altLang="en-US">
              <a:solidFill>
                <a:schemeClr val="tx1">
                  <a:lumMod val="75000"/>
                  <a:lumOff val="25000"/>
                </a:schemeClr>
              </a:solidFill>
              <a:cs typeface="+mn-ea"/>
              <a:sym typeface="+mn-lt"/>
            </a:endParaRPr>
          </a:p>
        </p:txBody>
      </p:sp>
      <p:sp>
        <p:nvSpPr>
          <p:cNvPr id="7" name="Freeform 27"/>
          <p:cNvSpPr/>
          <p:nvPr/>
        </p:nvSpPr>
        <p:spPr bwMode="auto">
          <a:xfrm>
            <a:off x="2060778" y="1553759"/>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C00000"/>
          </a:solidFill>
          <a:ln>
            <a:noFill/>
          </a:ln>
        </p:spPr>
        <p:txBody>
          <a:bodyPr vert="horz" wrap="square" lIns="56620" tIns="28310" rIns="56620" bIns="28310" numCol="1" anchor="t" anchorCtr="0" compatLnSpc="1"/>
          <a:lstStyle/>
          <a:p>
            <a:pPr>
              <a:lnSpc>
                <a:spcPct val="120000"/>
              </a:lnSpc>
            </a:pPr>
            <a:endParaRPr lang="zh-CN" altLang="en-US" dirty="0">
              <a:solidFill>
                <a:schemeClr val="tx1">
                  <a:lumMod val="75000"/>
                  <a:lumOff val="25000"/>
                </a:schemeClr>
              </a:solidFill>
              <a:cs typeface="+mn-ea"/>
              <a:sym typeface="+mn-lt"/>
            </a:endParaRPr>
          </a:p>
        </p:txBody>
      </p:sp>
      <p:sp>
        <p:nvSpPr>
          <p:cNvPr id="8" name="Freeform 28"/>
          <p:cNvSpPr/>
          <p:nvPr/>
        </p:nvSpPr>
        <p:spPr bwMode="auto">
          <a:xfrm>
            <a:off x="1398541" y="1553759"/>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C00000"/>
          </a:solidFill>
          <a:ln>
            <a:noFill/>
          </a:ln>
        </p:spPr>
        <p:txBody>
          <a:bodyPr vert="horz" wrap="square" lIns="56620" tIns="28310" rIns="56620" bIns="28310" numCol="1" anchor="t" anchorCtr="0" compatLnSpc="1"/>
          <a:lstStyle/>
          <a:p>
            <a:pPr>
              <a:lnSpc>
                <a:spcPct val="120000"/>
              </a:lnSpc>
            </a:pPr>
            <a:endParaRPr lang="zh-CN" altLang="en-US">
              <a:solidFill>
                <a:schemeClr val="tx1">
                  <a:lumMod val="75000"/>
                  <a:lumOff val="25000"/>
                </a:schemeClr>
              </a:solidFill>
              <a:cs typeface="+mn-ea"/>
              <a:sym typeface="+mn-lt"/>
            </a:endParaRPr>
          </a:p>
        </p:txBody>
      </p:sp>
      <p:sp>
        <p:nvSpPr>
          <p:cNvPr id="9" name="Freeform 29"/>
          <p:cNvSpPr/>
          <p:nvPr/>
        </p:nvSpPr>
        <p:spPr bwMode="auto">
          <a:xfrm>
            <a:off x="756146" y="1553758"/>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C00000"/>
          </a:solidFill>
          <a:ln>
            <a:noFill/>
          </a:ln>
        </p:spPr>
        <p:txBody>
          <a:bodyPr vert="horz" wrap="square" lIns="56620" tIns="28310" rIns="56620" bIns="28310" numCol="1" anchor="t" anchorCtr="0" compatLnSpc="1"/>
          <a:lstStyle/>
          <a:p>
            <a:pPr>
              <a:lnSpc>
                <a:spcPct val="120000"/>
              </a:lnSpc>
            </a:pPr>
            <a:endParaRPr lang="zh-CN" altLang="en-US">
              <a:solidFill>
                <a:schemeClr val="tx1">
                  <a:lumMod val="75000"/>
                  <a:lumOff val="25000"/>
                </a:schemeClr>
              </a:solidFill>
              <a:cs typeface="+mn-ea"/>
              <a:sym typeface="+mn-lt"/>
            </a:endParaRPr>
          </a:p>
        </p:txBody>
      </p:sp>
      <p:sp>
        <p:nvSpPr>
          <p:cNvPr id="13" name="TextBox 12"/>
          <p:cNvSpPr txBox="1"/>
          <p:nvPr/>
        </p:nvSpPr>
        <p:spPr>
          <a:xfrm>
            <a:off x="4184494" y="2116811"/>
            <a:ext cx="4059914" cy="720090"/>
          </a:xfrm>
          <a:prstGeom prst="rect">
            <a:avLst/>
          </a:prstGeom>
          <a:noFill/>
        </p:spPr>
        <p:txBody>
          <a:bodyPr wrap="square" lIns="56620" tIns="28310" rIns="56620" bIns="28310" rtlCol="0">
            <a:spAutoFit/>
          </a:bodyPr>
          <a:lstStyle/>
          <a:p>
            <a:pPr>
              <a:lnSpc>
                <a:spcPct val="120000"/>
              </a:lnSpc>
            </a:pPr>
            <a:r>
              <a:rPr lang="zh-CN" altLang="en-US" dirty="0" smtClean="0">
                <a:solidFill>
                  <a:schemeClr val="tx1">
                    <a:lumMod val="85000"/>
                    <a:lumOff val="15000"/>
                  </a:schemeClr>
                </a:solidFill>
                <a:latin typeface="+mj-ea"/>
                <a:ea typeface="+mj-ea"/>
                <a:cs typeface="+mn-ea"/>
                <a:sym typeface="+mn-lt"/>
              </a:rPr>
              <a:t>确定</a:t>
            </a:r>
            <a:r>
              <a:rPr lang="zh-CN" altLang="en-US" dirty="0">
                <a:solidFill>
                  <a:schemeClr val="tx1">
                    <a:lumMod val="85000"/>
                    <a:lumOff val="15000"/>
                  </a:schemeClr>
                </a:solidFill>
                <a:latin typeface="+mj-ea"/>
                <a:ea typeface="+mj-ea"/>
                <a:cs typeface="+mn-ea"/>
                <a:sym typeface="+mn-lt"/>
              </a:rPr>
              <a:t>每月</a:t>
            </a:r>
            <a:r>
              <a:rPr lang="en-US" altLang="zh-CN" dirty="0">
                <a:solidFill>
                  <a:schemeClr val="tx1">
                    <a:lumMod val="85000"/>
                    <a:lumOff val="15000"/>
                  </a:schemeClr>
                </a:solidFill>
                <a:latin typeface="+mj-ea"/>
                <a:ea typeface="+mj-ea"/>
                <a:cs typeface="+mn-ea"/>
                <a:sym typeface="+mn-lt"/>
              </a:rPr>
              <a:t>10</a:t>
            </a:r>
            <a:r>
              <a:rPr lang="zh-CN" altLang="en-US" dirty="0">
                <a:solidFill>
                  <a:schemeClr val="tx1">
                    <a:lumMod val="85000"/>
                    <a:lumOff val="15000"/>
                  </a:schemeClr>
                </a:solidFill>
                <a:latin typeface="+mj-ea"/>
                <a:ea typeface="+mj-ea"/>
                <a:cs typeface="+mn-ea"/>
                <a:sym typeface="+mn-lt"/>
              </a:rPr>
              <a:t>日为党员活动日，以支部为基础开展组织活动。</a:t>
            </a:r>
            <a:endParaRPr lang="zh-CN" altLang="en-US" dirty="0">
              <a:solidFill>
                <a:schemeClr val="tx1">
                  <a:lumMod val="85000"/>
                  <a:lumOff val="15000"/>
                </a:schemeClr>
              </a:solidFill>
              <a:latin typeface="+mj-ea"/>
              <a:ea typeface="+mj-ea"/>
              <a:cs typeface="+mn-ea"/>
              <a:sym typeface="+mn-lt"/>
            </a:endParaRPr>
          </a:p>
        </p:txBody>
      </p:sp>
      <p:sp>
        <p:nvSpPr>
          <p:cNvPr id="20" name="TextBox 12"/>
          <p:cNvSpPr txBox="1"/>
          <p:nvPr/>
        </p:nvSpPr>
        <p:spPr>
          <a:xfrm>
            <a:off x="4184494" y="2851330"/>
            <a:ext cx="4059914" cy="721970"/>
          </a:xfrm>
          <a:prstGeom prst="rect">
            <a:avLst/>
          </a:prstGeom>
          <a:noFill/>
        </p:spPr>
        <p:txBody>
          <a:bodyPr wrap="square" lIns="56620" tIns="28310" rIns="56620" bIns="28310" rtlCol="0">
            <a:spAutoFit/>
          </a:bodyPr>
          <a:lstStyle/>
          <a:p>
            <a:pPr>
              <a:lnSpc>
                <a:spcPct val="120000"/>
              </a:lnSpc>
            </a:pPr>
            <a:r>
              <a:rPr lang="zh-CN" altLang="en-US" dirty="0">
                <a:solidFill>
                  <a:schemeClr val="tx1">
                    <a:lumMod val="85000"/>
                    <a:lumOff val="15000"/>
                  </a:schemeClr>
                </a:solidFill>
                <a:cs typeface="+mn-ea"/>
                <a:sym typeface="+mn-lt"/>
              </a:rPr>
              <a:t>加强对支部书记履职情况考核，实行党支部书记年度述职制度。</a:t>
            </a:r>
            <a:endParaRPr lang="zh-CN" altLang="en-US" dirty="0">
              <a:solidFill>
                <a:schemeClr val="tx1">
                  <a:lumMod val="85000"/>
                  <a:lumOff val="15000"/>
                </a:schemeClr>
              </a:solidFill>
              <a:cs typeface="+mn-ea"/>
              <a:sym typeface="+mn-lt"/>
            </a:endParaRPr>
          </a:p>
        </p:txBody>
      </p:sp>
      <p:sp>
        <p:nvSpPr>
          <p:cNvPr id="21" name="TextBox 12"/>
          <p:cNvSpPr txBox="1"/>
          <p:nvPr/>
        </p:nvSpPr>
        <p:spPr>
          <a:xfrm>
            <a:off x="4184494" y="3613998"/>
            <a:ext cx="4203930" cy="721970"/>
          </a:xfrm>
          <a:prstGeom prst="rect">
            <a:avLst/>
          </a:prstGeom>
          <a:noFill/>
        </p:spPr>
        <p:txBody>
          <a:bodyPr wrap="square" lIns="56620" tIns="28310" rIns="56620" bIns="28310" rtlCol="0">
            <a:spAutoFit/>
          </a:bodyPr>
          <a:lstStyle/>
          <a:p>
            <a:pPr>
              <a:lnSpc>
                <a:spcPct val="120000"/>
              </a:lnSpc>
            </a:pPr>
            <a:r>
              <a:rPr lang="zh-CN" altLang="zh-CN" dirty="0"/>
              <a:t>开展党支部规范化建设示范工作，有</a:t>
            </a:r>
            <a:r>
              <a:rPr lang="en-US" altLang="zh-CN" dirty="0"/>
              <a:t>3</a:t>
            </a:r>
            <a:r>
              <a:rPr lang="zh-CN" altLang="zh-CN" dirty="0"/>
              <a:t>个支部评为省级党支部规范化建设示范点</a:t>
            </a:r>
            <a:r>
              <a:rPr lang="zh-CN" altLang="en-US" dirty="0"/>
              <a:t>。</a:t>
            </a:r>
            <a:endParaRPr lang="zh-CN" altLang="en-US" sz="1000" dirty="0">
              <a:solidFill>
                <a:schemeClr val="tx1">
                  <a:lumMod val="85000"/>
                  <a:lumOff val="15000"/>
                </a:schemeClr>
              </a:solidFill>
              <a:cs typeface="+mn-ea"/>
              <a:sym typeface="+mn-lt"/>
            </a:endParaRPr>
          </a:p>
        </p:txBody>
      </p:sp>
      <p:sp>
        <p:nvSpPr>
          <p:cNvPr id="23" name="PA_文本框 15"/>
          <p:cNvSpPr txBox="1"/>
          <p:nvPr>
            <p:custDataLst>
              <p:tags r:id="rId2"/>
            </p:custDataLst>
          </p:nvPr>
        </p:nvSpPr>
        <p:spPr>
          <a:xfrm>
            <a:off x="3026173" y="199388"/>
            <a:ext cx="3091653" cy="424732"/>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1800" dirty="0">
                <a:solidFill>
                  <a:schemeClr val="accent1">
                    <a:lumMod val="75000"/>
                  </a:schemeClr>
                </a:solidFill>
                <a:effectLst>
                  <a:outerShdw blurRad="38100" dist="38100" dir="2700000" algn="tl">
                    <a:srgbClr val="000000">
                      <a:alpha val="43137"/>
                    </a:srgbClr>
                  </a:outerShdw>
                </a:effectLst>
                <a:latin typeface="+mj-ea"/>
                <a:ea typeface="+mj-ea"/>
                <a:cs typeface="+mn-ea"/>
                <a:sym typeface="+mn-lt"/>
              </a:rPr>
              <a:t>3</a:t>
            </a:r>
            <a:r>
              <a:rPr lang="zh-CN" altLang="en-US" sz="1800" dirty="0">
                <a:solidFill>
                  <a:schemeClr val="accent1">
                    <a:lumMod val="75000"/>
                  </a:schemeClr>
                </a:solidFill>
                <a:effectLst>
                  <a:outerShdw blurRad="38100" dist="38100" dir="2700000" algn="tl">
                    <a:srgbClr val="000000">
                      <a:alpha val="43137"/>
                    </a:srgbClr>
                  </a:outerShdw>
                </a:effectLst>
                <a:latin typeface="+mj-ea"/>
                <a:ea typeface="+mj-ea"/>
                <a:cs typeface="+mn-ea"/>
                <a:sym typeface="+mn-lt"/>
              </a:rPr>
              <a:t>、</a:t>
            </a:r>
            <a:r>
              <a:rPr lang="zh-CN" altLang="en-US" sz="18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严格规范基层组织建设</a:t>
            </a:r>
            <a:endParaRPr lang="zh-CN" altLang="en-US" sz="18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17" name="图片 16" descr="20161118 1029"/>
          <p:cNvPicPr>
            <a:picLocks noChangeAspect="1"/>
          </p:cNvPicPr>
          <p:nvPr/>
        </p:nvPicPr>
        <p:blipFill>
          <a:blip r:embed="rId3" cstate="print"/>
          <a:stretch>
            <a:fillRect/>
          </a:stretch>
        </p:blipFill>
        <p:spPr>
          <a:xfrm>
            <a:off x="0" y="4315565"/>
            <a:ext cx="9144000" cy="798625"/>
          </a:xfrm>
          <a:prstGeom prst="rect">
            <a:avLst/>
          </a:prstGeom>
        </p:spPr>
      </p:pic>
      <p:sp>
        <p:nvSpPr>
          <p:cNvPr id="22" name="五角星 21"/>
          <p:cNvSpPr/>
          <p:nvPr/>
        </p:nvSpPr>
        <p:spPr>
          <a:xfrm>
            <a:off x="3491880" y="2098393"/>
            <a:ext cx="628644" cy="628724"/>
          </a:xfrm>
          <a:prstGeom prst="star5">
            <a:avLst>
              <a:gd name="adj" fmla="val 36401"/>
              <a:gd name="hf" fmla="val 105146"/>
              <a:gd name="vf" fmla="val 110557"/>
            </a:avLst>
          </a:prstGeom>
          <a:solidFill>
            <a:srgbClr val="FFC000"/>
          </a:solidFill>
          <a:ln>
            <a:noFill/>
          </a:ln>
          <a:effectLst>
            <a:outerShdw blurRad="50800" dist="381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4" name="文本框 23"/>
          <p:cNvSpPr txBox="1"/>
          <p:nvPr/>
        </p:nvSpPr>
        <p:spPr>
          <a:xfrm>
            <a:off x="3551723" y="2249057"/>
            <a:ext cx="555743" cy="400110"/>
          </a:xfrm>
          <a:prstGeom prst="rect">
            <a:avLst/>
          </a:prstGeom>
          <a:noFill/>
        </p:spPr>
        <p:txBody>
          <a:bodyPr wrap="square" rtlCol="0">
            <a:spAutoFit/>
          </a:bodyPr>
          <a:lstStyle/>
          <a:p>
            <a:r>
              <a:rPr lang="en-US" altLang="zh-CN" sz="2000" b="1" dirty="0">
                <a:solidFill>
                  <a:prstClr val="white"/>
                </a:solidFill>
                <a:latin typeface="微软雅黑" panose="020B0503020204020204" pitchFamily="34" charset="-122"/>
                <a:ea typeface="微软雅黑" panose="020B0503020204020204" pitchFamily="34" charset="-122"/>
              </a:rPr>
              <a:t>01</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5" name="五角星 24"/>
          <p:cNvSpPr/>
          <p:nvPr/>
        </p:nvSpPr>
        <p:spPr>
          <a:xfrm>
            <a:off x="3491880" y="2815615"/>
            <a:ext cx="628644" cy="628724"/>
          </a:xfrm>
          <a:prstGeom prst="star5">
            <a:avLst>
              <a:gd name="adj" fmla="val 36401"/>
              <a:gd name="hf" fmla="val 105146"/>
              <a:gd name="vf" fmla="val 110557"/>
            </a:avLst>
          </a:prstGeom>
          <a:solidFill>
            <a:srgbClr val="FFC000"/>
          </a:solidFill>
          <a:ln>
            <a:noFill/>
          </a:ln>
          <a:effectLst>
            <a:outerShdw blurRad="50800" dist="381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3551723" y="2966279"/>
            <a:ext cx="555743" cy="400110"/>
          </a:xfrm>
          <a:prstGeom prst="rect">
            <a:avLst/>
          </a:prstGeom>
          <a:noFill/>
        </p:spPr>
        <p:txBody>
          <a:bodyPr wrap="square" rtlCol="0">
            <a:spAutoFit/>
          </a:bodyPr>
          <a:lstStyle/>
          <a:p>
            <a:r>
              <a:rPr lang="en-US" altLang="zh-CN" sz="2000" b="1" dirty="0">
                <a:solidFill>
                  <a:prstClr val="white"/>
                </a:solidFill>
                <a:latin typeface="微软雅黑" panose="020B0503020204020204" pitchFamily="34" charset="-122"/>
                <a:ea typeface="微软雅黑" panose="020B0503020204020204" pitchFamily="34" charset="-122"/>
              </a:rPr>
              <a:t>02</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7" name="五角星 26"/>
          <p:cNvSpPr/>
          <p:nvPr/>
        </p:nvSpPr>
        <p:spPr>
          <a:xfrm>
            <a:off x="3492470" y="3561906"/>
            <a:ext cx="628644" cy="628724"/>
          </a:xfrm>
          <a:prstGeom prst="star5">
            <a:avLst>
              <a:gd name="adj" fmla="val 36401"/>
              <a:gd name="hf" fmla="val 105146"/>
              <a:gd name="vf" fmla="val 110557"/>
            </a:avLst>
          </a:prstGeom>
          <a:solidFill>
            <a:srgbClr val="FFC000"/>
          </a:solidFill>
          <a:ln>
            <a:noFill/>
          </a:ln>
          <a:effectLst>
            <a:outerShdw blurRad="50800" dist="381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8" name="文本框 27"/>
          <p:cNvSpPr txBox="1"/>
          <p:nvPr/>
        </p:nvSpPr>
        <p:spPr>
          <a:xfrm>
            <a:off x="3552313" y="3712570"/>
            <a:ext cx="555743" cy="400110"/>
          </a:xfrm>
          <a:prstGeom prst="rect">
            <a:avLst/>
          </a:prstGeom>
          <a:noFill/>
        </p:spPr>
        <p:txBody>
          <a:bodyPr wrap="square" rtlCol="0">
            <a:spAutoFit/>
          </a:bodyPr>
          <a:lstStyle/>
          <a:p>
            <a:r>
              <a:rPr lang="en-US" altLang="zh-CN" sz="2000" b="1" dirty="0">
                <a:solidFill>
                  <a:prstClr val="white"/>
                </a:solidFill>
                <a:latin typeface="微软雅黑" panose="020B0503020204020204" pitchFamily="34" charset="-122"/>
                <a:ea typeface="微软雅黑" panose="020B0503020204020204" pitchFamily="34" charset="-122"/>
              </a:rPr>
              <a:t>03</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par>
                                <p:cTn id="26" presetID="49" presetClass="entr" presetSubtype="0" decel="100000" fill="hold" grpId="0" nodeType="withEffect">
                                  <p:stCondLst>
                                    <p:cond delay="2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par>
                                <p:cTn id="32" presetID="49" presetClass="entr" presetSubtype="0" decel="100000"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 calcmode="lin" valueType="num">
                                      <p:cBhvr>
                                        <p:cTn id="36" dur="500" fill="hold"/>
                                        <p:tgtEl>
                                          <p:spTgt spid="6"/>
                                        </p:tgtEl>
                                        <p:attrNameLst>
                                          <p:attrName>style.rotation</p:attrName>
                                        </p:attrNameLst>
                                      </p:cBhvr>
                                      <p:tavLst>
                                        <p:tav tm="0">
                                          <p:val>
                                            <p:fltVal val="360"/>
                                          </p:val>
                                        </p:tav>
                                        <p:tav tm="100000">
                                          <p:val>
                                            <p:fltVal val="0"/>
                                          </p:val>
                                        </p:tav>
                                      </p:tavLst>
                                    </p:anim>
                                    <p:animEffect transition="in" filter="fade">
                                      <p:cBhvr>
                                        <p:cTn id="37" dur="500"/>
                                        <p:tgtEl>
                                          <p:spTgt spid="6"/>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1000" fill="hold"/>
                                        <p:tgtEl>
                                          <p:spTgt spid="22"/>
                                        </p:tgtEl>
                                        <p:attrNameLst>
                                          <p:attrName>ppt_x</p:attrName>
                                        </p:attrNameLst>
                                      </p:cBhvr>
                                      <p:tavLst>
                                        <p:tav tm="0">
                                          <p:val>
                                            <p:strVal val="0-#ppt_w/2"/>
                                          </p:val>
                                        </p:tav>
                                        <p:tav tm="100000">
                                          <p:val>
                                            <p:strVal val="#ppt_x"/>
                                          </p:val>
                                        </p:tav>
                                      </p:tavLst>
                                    </p:anim>
                                    <p:anim calcmode="lin" valueType="num">
                                      <p:cBhvr additive="base">
                                        <p:cTn id="45" dur="100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par>
                                <p:cTn id="58" presetID="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1000" fill="hold"/>
                                        <p:tgtEl>
                                          <p:spTgt spid="25"/>
                                        </p:tgtEl>
                                        <p:attrNameLst>
                                          <p:attrName>ppt_x</p:attrName>
                                        </p:attrNameLst>
                                      </p:cBhvr>
                                      <p:tavLst>
                                        <p:tav tm="0">
                                          <p:val>
                                            <p:strVal val="0-#ppt_w/2"/>
                                          </p:val>
                                        </p:tav>
                                        <p:tav tm="100000">
                                          <p:val>
                                            <p:strVal val="#ppt_x"/>
                                          </p:val>
                                        </p:tav>
                                      </p:tavLst>
                                    </p:anim>
                                    <p:anim calcmode="lin" valueType="num">
                                      <p:cBhvr additive="base">
                                        <p:cTn id="61" dur="1000" fill="hold"/>
                                        <p:tgtEl>
                                          <p:spTgt spid="25"/>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par>
                                <p:cTn id="66" presetID="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1000" fill="hold"/>
                                        <p:tgtEl>
                                          <p:spTgt spid="27"/>
                                        </p:tgtEl>
                                        <p:attrNameLst>
                                          <p:attrName>ppt_x</p:attrName>
                                        </p:attrNameLst>
                                      </p:cBhvr>
                                      <p:tavLst>
                                        <p:tav tm="0">
                                          <p:val>
                                            <p:strVal val="0-#ppt_w/2"/>
                                          </p:val>
                                        </p:tav>
                                        <p:tav tm="100000">
                                          <p:val>
                                            <p:strVal val="#ppt_x"/>
                                          </p:val>
                                        </p:tav>
                                      </p:tavLst>
                                    </p:anim>
                                    <p:anim calcmode="lin" valueType="num">
                                      <p:cBhvr additive="base">
                                        <p:cTn id="69" dur="1000" fill="hold"/>
                                        <p:tgtEl>
                                          <p:spTgt spid="27"/>
                                        </p:tgtEl>
                                        <p:attrNameLst>
                                          <p:attrName>ppt_y</p:attrName>
                                        </p:attrNameLst>
                                      </p:cBhvr>
                                      <p:tavLst>
                                        <p:tav tm="0">
                                          <p:val>
                                            <p:strVal val="#ppt_y"/>
                                          </p:val>
                                        </p:tav>
                                        <p:tav tm="100000">
                                          <p:val>
                                            <p:strVal val="#ppt_y"/>
                                          </p:val>
                                        </p:tav>
                                      </p:tavLst>
                                    </p:anim>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p:bldP spid="20" grpId="0"/>
      <p:bldP spid="21" grpId="0"/>
      <p:bldP spid="23" grpId="0"/>
      <p:bldP spid="22" grpId="0" bldLvl="0" animBg="1"/>
      <p:bldP spid="25" grpId="0" bldLvl="0" animBg="1"/>
      <p:bldP spid="2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PA_文本框 15"/>
          <p:cNvSpPr txBox="1"/>
          <p:nvPr>
            <p:custDataLst>
              <p:tags r:id="rId2"/>
            </p:custDataLst>
          </p:nvPr>
        </p:nvSpPr>
        <p:spPr>
          <a:xfrm>
            <a:off x="3862209" y="2093361"/>
            <a:ext cx="4526215" cy="1569660"/>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zh-CN" altLang="en-US" sz="2400" dirty="0">
                <a:solidFill>
                  <a:srgbClr val="C00000"/>
                </a:solidFill>
                <a:latin typeface="+mn-lt"/>
                <a:ea typeface="+mn-ea"/>
                <a:cs typeface="+mn-ea"/>
                <a:sym typeface="+mn-lt"/>
              </a:rPr>
              <a:t>坚持一个</a:t>
            </a:r>
            <a:r>
              <a:rPr lang="zh-CN" altLang="en-US" sz="3200" dirty="0">
                <a:solidFill>
                  <a:srgbClr val="C00000"/>
                </a:solidFill>
                <a:latin typeface="+mn-lt"/>
                <a:ea typeface="+mn-ea"/>
                <a:cs typeface="+mn-ea"/>
                <a:sym typeface="+mn-lt"/>
              </a:rPr>
              <a:t>“新”</a:t>
            </a:r>
            <a:r>
              <a:rPr lang="zh-CN" altLang="en-US" sz="2400" dirty="0">
                <a:solidFill>
                  <a:srgbClr val="C00000"/>
                </a:solidFill>
                <a:latin typeface="+mn-lt"/>
                <a:ea typeface="+mn-ea"/>
                <a:cs typeface="+mn-ea"/>
                <a:sym typeface="+mn-lt"/>
              </a:rPr>
              <a:t>字：</a:t>
            </a:r>
            <a:endParaRPr lang="en-US" altLang="zh-CN" sz="2400" dirty="0">
              <a:solidFill>
                <a:srgbClr val="C00000"/>
              </a:solidFill>
              <a:latin typeface="+mn-lt"/>
              <a:ea typeface="+mn-ea"/>
              <a:cs typeface="+mn-ea"/>
              <a:sym typeface="+mn-lt"/>
            </a:endParaRPr>
          </a:p>
          <a:p>
            <a:pPr>
              <a:lnSpc>
                <a:spcPct val="120000"/>
              </a:lnSpc>
            </a:pPr>
            <a:r>
              <a:rPr lang="zh-CN" altLang="en-US" sz="2400" dirty="0">
                <a:solidFill>
                  <a:srgbClr val="C00000"/>
                </a:solidFill>
                <a:latin typeface="+mn-lt"/>
                <a:ea typeface="+mn-ea"/>
                <a:cs typeface="+mn-ea"/>
                <a:sym typeface="+mn-lt"/>
              </a:rPr>
              <a:t>树立“党建</a:t>
            </a:r>
            <a:r>
              <a:rPr lang="en-US" altLang="zh-CN" sz="2400" dirty="0">
                <a:solidFill>
                  <a:srgbClr val="C00000"/>
                </a:solidFill>
                <a:latin typeface="+mn-lt"/>
                <a:ea typeface="+mn-ea"/>
                <a:cs typeface="+mn-ea"/>
                <a:sym typeface="+mn-lt"/>
              </a:rPr>
              <a:t>+”</a:t>
            </a:r>
            <a:r>
              <a:rPr lang="zh-CN" altLang="en-US" sz="2400" dirty="0">
                <a:solidFill>
                  <a:srgbClr val="C00000"/>
                </a:solidFill>
                <a:latin typeface="+mn-lt"/>
                <a:ea typeface="+mn-ea"/>
                <a:cs typeface="+mn-ea"/>
                <a:sym typeface="+mn-lt"/>
              </a:rPr>
              <a:t>新理念</a:t>
            </a:r>
            <a:r>
              <a:rPr lang="zh-CN" altLang="en-US" sz="2400" dirty="0" smtClean="0">
                <a:solidFill>
                  <a:srgbClr val="C00000"/>
                </a:solidFill>
                <a:latin typeface="+mn-lt"/>
                <a:ea typeface="+mn-ea"/>
                <a:cs typeface="+mn-ea"/>
                <a:sym typeface="+mn-lt"/>
              </a:rPr>
              <a:t>，增强科技对经济社会发展的支撑作用</a:t>
            </a:r>
            <a:endParaRPr lang="zh-CN" altLang="en-US" sz="2400" dirty="0">
              <a:solidFill>
                <a:srgbClr val="C00000"/>
              </a:solidFill>
              <a:latin typeface="+mn-lt"/>
              <a:ea typeface="+mn-ea"/>
              <a:cs typeface="+mn-ea"/>
              <a:sym typeface="+mn-lt"/>
            </a:endParaRPr>
          </a:p>
        </p:txBody>
      </p:sp>
      <p:pic>
        <p:nvPicPr>
          <p:cNvPr id="9" name="图片 8" descr="20161118 1029"/>
          <p:cNvPicPr>
            <a:picLocks noChangeAspect="1"/>
          </p:cNvPicPr>
          <p:nvPr/>
        </p:nvPicPr>
        <p:blipFill>
          <a:blip r:embed="rId3" cstate="print"/>
          <a:stretch>
            <a:fillRect/>
          </a:stretch>
        </p:blipFill>
        <p:spPr>
          <a:xfrm>
            <a:off x="0" y="3867895"/>
            <a:ext cx="9144000" cy="1246296"/>
          </a:xfrm>
          <a:prstGeom prst="rect">
            <a:avLst/>
          </a:prstGeom>
        </p:spPr>
      </p:pic>
      <p:grpSp>
        <p:nvGrpSpPr>
          <p:cNvPr id="12" name="组合 11"/>
          <p:cNvGrpSpPr/>
          <p:nvPr/>
        </p:nvGrpSpPr>
        <p:grpSpPr>
          <a:xfrm>
            <a:off x="743923" y="1203598"/>
            <a:ext cx="2838291" cy="3181806"/>
            <a:chOff x="1089765" y="2046420"/>
            <a:chExt cx="2576347" cy="2888159"/>
          </a:xfrm>
          <a:effectLst>
            <a:outerShdw blurRad="50800" dist="38100" dir="2700000" algn="tl" rotWithShape="0">
              <a:schemeClr val="bg2">
                <a:lumMod val="10000"/>
                <a:alpha val="40000"/>
              </a:schemeClr>
            </a:outerShdw>
          </a:effectLst>
        </p:grpSpPr>
        <p:grpSp>
          <p:nvGrpSpPr>
            <p:cNvPr id="15" name="组合 14"/>
            <p:cNvGrpSpPr/>
            <p:nvPr/>
          </p:nvGrpSpPr>
          <p:grpSpPr>
            <a:xfrm>
              <a:off x="1309389" y="2284196"/>
              <a:ext cx="2137103" cy="2395754"/>
              <a:chOff x="1781780" y="2222695"/>
              <a:chExt cx="2137103" cy="2395754"/>
            </a:xfrm>
          </p:grpSpPr>
          <p:sp>
            <p:nvSpPr>
              <p:cNvPr id="17" name="Freeform 19"/>
              <p:cNvSpPr/>
              <p:nvPr/>
            </p:nvSpPr>
            <p:spPr bwMode="auto">
              <a:xfrm>
                <a:off x="1781780" y="2222695"/>
                <a:ext cx="2137103" cy="239575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0"/>
              <p:cNvSpPr>
                <a:spLocks noChangeArrowheads="1"/>
              </p:cNvSpPr>
              <p:nvPr/>
            </p:nvSpPr>
            <p:spPr bwMode="auto">
              <a:xfrm>
                <a:off x="2255554" y="2852526"/>
                <a:ext cx="1200718" cy="108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Freeform 19"/>
            <p:cNvSpPr/>
            <p:nvPr/>
          </p:nvSpPr>
          <p:spPr bwMode="auto">
            <a:xfrm>
              <a:off x="1089765" y="2046420"/>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6" name="TextBox 14"/>
          <p:cNvSpPr txBox="1"/>
          <p:nvPr/>
        </p:nvSpPr>
        <p:spPr>
          <a:xfrm>
            <a:off x="297463" y="154989"/>
            <a:ext cx="184731" cy="494751"/>
          </a:xfrm>
          <a:prstGeom prst="rect">
            <a:avLst/>
          </a:prstGeom>
          <a:noFill/>
          <a:ln>
            <a:noFill/>
          </a:ln>
        </p:spPr>
        <p:txBody>
          <a:bodyPr wrap="none" rtlCol="0">
            <a:spAutoFit/>
          </a:bodyPr>
          <a:lstStyle>
            <a:defPPr>
              <a:defRPr lang="zh-CN"/>
            </a:defPPr>
            <a:lvl1pPr>
              <a:defRPr sz="2400" b="1">
                <a:solidFill>
                  <a:srgbClr val="5F5F5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defRPr>
            </a:lvl1pPr>
          </a:lstStyle>
          <a:p>
            <a:pPr>
              <a:lnSpc>
                <a:spcPct val="120000"/>
              </a:lnSpc>
            </a:pPr>
            <a:endParaRPr lang="zh-CN" altLang="en-US" dirty="0">
              <a:effectLst/>
              <a:latin typeface="+mn-lt"/>
              <a:ea typeface="+mn-ea"/>
              <a:cs typeface="+mn-ea"/>
              <a:sym typeface="+mn-lt"/>
            </a:endParaRPr>
          </a:p>
        </p:txBody>
      </p:sp>
      <p:sp>
        <p:nvSpPr>
          <p:cNvPr id="167" name="PA_文本框 15"/>
          <p:cNvSpPr txBox="1"/>
          <p:nvPr>
            <p:custDataLst>
              <p:tags r:id="rId2"/>
            </p:custDataLst>
          </p:nvPr>
        </p:nvSpPr>
        <p:spPr>
          <a:xfrm>
            <a:off x="2735796" y="171531"/>
            <a:ext cx="3672408" cy="461665"/>
          </a:xfrm>
          <a:prstGeom prst="rect">
            <a:avLst/>
          </a:prstGeom>
          <a:solidFill>
            <a:schemeClr val="bg1">
              <a:alpha val="60000"/>
            </a:schemeClr>
          </a:solid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1</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、精心部署“党建</a:t>
            </a: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科技创新”</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157" name="图片 156" descr="20161118 1029"/>
          <p:cNvPicPr>
            <a:picLocks noChangeAspect="1"/>
          </p:cNvPicPr>
          <p:nvPr/>
        </p:nvPicPr>
        <p:blipFill>
          <a:blip r:embed="rId3" cstate="print"/>
          <a:stretch>
            <a:fillRect/>
          </a:stretch>
        </p:blipFill>
        <p:spPr>
          <a:xfrm>
            <a:off x="0" y="4315565"/>
            <a:ext cx="9144000" cy="644581"/>
          </a:xfrm>
          <a:prstGeom prst="rect">
            <a:avLst/>
          </a:prstGeom>
        </p:spPr>
      </p:pic>
      <p:grpSp>
        <p:nvGrpSpPr>
          <p:cNvPr id="66" name="组合 65"/>
          <p:cNvGrpSpPr/>
          <p:nvPr/>
        </p:nvGrpSpPr>
        <p:grpSpPr>
          <a:xfrm>
            <a:off x="545371" y="2371855"/>
            <a:ext cx="2946509" cy="2344184"/>
            <a:chOff x="1219200" y="2957513"/>
            <a:chExt cx="2286000" cy="2689247"/>
          </a:xfrm>
        </p:grpSpPr>
        <p:sp>
          <p:nvSpPr>
            <p:cNvPr id="67" name="AutoShape 4"/>
            <p:cNvSpPr>
              <a:spLocks noChangeArrowheads="1"/>
            </p:cNvSpPr>
            <p:nvPr/>
          </p:nvSpPr>
          <p:spPr bwMode="grayWhite">
            <a:xfrm>
              <a:off x="1219200" y="2957513"/>
              <a:ext cx="2286000" cy="2667000"/>
            </a:xfrm>
            <a:prstGeom prst="roundRect">
              <a:avLst>
                <a:gd name="adj" fmla="val 16667"/>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zh-CN"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8" name="Text Box 5"/>
            <p:cNvSpPr txBox="1">
              <a:spLocks noChangeArrowheads="1"/>
            </p:cNvSpPr>
            <p:nvPr/>
          </p:nvSpPr>
          <p:spPr bwMode="auto">
            <a:xfrm>
              <a:off x="1314450" y="3157538"/>
              <a:ext cx="2190750" cy="248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eaLnBrk="0" hangingPunct="0">
                <a:lnSpc>
                  <a:spcPct val="150000"/>
                </a:lnSpc>
                <a:defRPr/>
              </a:pPr>
              <a:r>
                <a:rPr lang="zh-CN" altLang="en-US" sz="2000" b="1" kern="0" dirty="0">
                  <a:solidFill>
                    <a:srgbClr val="333333"/>
                  </a:solidFill>
                  <a:latin typeface="微软雅黑" panose="020B0503020204020204" pitchFamily="34" charset="-122"/>
                  <a:ea typeface="微软雅黑" panose="020B0503020204020204" pitchFamily="34" charset="-122"/>
                </a:rPr>
                <a:t>厅党组</a:t>
              </a:r>
              <a:endParaRPr lang="en-US" altLang="zh-CN" sz="2000" b="1"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zh-CN" altLang="en-US" sz="1400" kern="0" dirty="0">
                  <a:solidFill>
                    <a:srgbClr val="333333"/>
                  </a:solidFill>
                  <a:latin typeface="微软雅黑" panose="020B0503020204020204" pitchFamily="34" charset="-122"/>
                  <a:ea typeface="微软雅黑" panose="020B0503020204020204" pitchFamily="34" charset="-122"/>
                </a:rPr>
                <a:t>     提出了“党建</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科技创新”的</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en-US" altLang="zh-CN" sz="1400" kern="0" dirty="0">
                  <a:solidFill>
                    <a:srgbClr val="333333"/>
                  </a:solidFill>
                  <a:latin typeface="微软雅黑" panose="020B0503020204020204" pitchFamily="34" charset="-122"/>
                  <a:ea typeface="微软雅黑" panose="020B0503020204020204" pitchFamily="34" charset="-122"/>
                </a:rPr>
                <a:t>     </a:t>
              </a:r>
              <a:r>
                <a:rPr lang="zh-CN" altLang="en-US" sz="1400" kern="0" dirty="0">
                  <a:solidFill>
                    <a:srgbClr val="333333"/>
                  </a:solidFill>
                  <a:latin typeface="微软雅黑" panose="020B0503020204020204" pitchFamily="34" charset="-122"/>
                  <a:ea typeface="微软雅黑" panose="020B0503020204020204" pitchFamily="34" charset="-122"/>
                </a:rPr>
                <a:t>总体思路</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zh-CN" altLang="en-US" sz="1400" kern="0" dirty="0">
                  <a:solidFill>
                    <a:srgbClr val="333333"/>
                  </a:solidFill>
                  <a:latin typeface="微软雅黑" panose="020B0503020204020204" pitchFamily="34" charset="-122"/>
                  <a:ea typeface="微软雅黑" panose="020B0503020204020204" pitchFamily="34" charset="-122"/>
                </a:rPr>
                <a:t>     成立了领导小组</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en-US" altLang="zh-CN" sz="1400" kern="0" dirty="0">
                  <a:solidFill>
                    <a:srgbClr val="333333"/>
                  </a:solidFill>
                  <a:latin typeface="微软雅黑" panose="020B0503020204020204" pitchFamily="34" charset="-122"/>
                  <a:ea typeface="微软雅黑" panose="020B0503020204020204" pitchFamily="34" charset="-122"/>
                </a:rPr>
                <a:t>     </a:t>
              </a:r>
              <a:r>
                <a:rPr lang="zh-CN" altLang="en-US" sz="1400" kern="0" dirty="0">
                  <a:solidFill>
                    <a:srgbClr val="333333"/>
                  </a:solidFill>
                  <a:latin typeface="微软雅黑" panose="020B0503020204020204" pitchFamily="34" charset="-122"/>
                  <a:ea typeface="微软雅黑" panose="020B0503020204020204" pitchFamily="34" charset="-122"/>
                </a:rPr>
                <a:t>制定了</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江西省科技厅“党建</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科技创新”工作实施方案</a:t>
              </a:r>
              <a:r>
                <a:rPr lang="en-US" altLang="zh-CN" sz="1400" kern="0" dirty="0">
                  <a:solidFill>
                    <a:srgbClr val="333333"/>
                  </a:solidFill>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grpSp>
      <p:sp>
        <p:nvSpPr>
          <p:cNvPr id="69" name="AutoShape 6"/>
          <p:cNvSpPr>
            <a:spLocks noChangeAspect="1" noChangeArrowheads="1" noTextEdit="1"/>
          </p:cNvSpPr>
          <p:nvPr/>
        </p:nvSpPr>
        <p:spPr bwMode="gray">
          <a:xfrm>
            <a:off x="3059832" y="2352552"/>
            <a:ext cx="909638" cy="101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0" name="Freeform 7"/>
          <p:cNvSpPr/>
          <p:nvPr/>
        </p:nvSpPr>
        <p:spPr bwMode="gray">
          <a:xfrm>
            <a:off x="3290191" y="1982053"/>
            <a:ext cx="903288" cy="101066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4">
              <a:lumMod val="60000"/>
              <a:lumOff val="40000"/>
            </a:schemeClr>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1" name="AutoShape 8"/>
          <p:cNvSpPr>
            <a:spLocks noChangeAspect="1" noChangeArrowheads="1" noTextEdit="1"/>
          </p:cNvSpPr>
          <p:nvPr/>
        </p:nvSpPr>
        <p:spPr bwMode="gray">
          <a:xfrm flipH="1">
            <a:off x="4706069" y="2352552"/>
            <a:ext cx="909637" cy="101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微软雅黑" panose="020B0503020204020204" pitchFamily="34" charset="-122"/>
              <a:ea typeface="微软雅黑" panose="020B0503020204020204" pitchFamily="34" charset="-122"/>
            </a:endParaRPr>
          </a:p>
        </p:txBody>
      </p:sp>
      <p:grpSp>
        <p:nvGrpSpPr>
          <p:cNvPr id="72" name="组合 9"/>
          <p:cNvGrpSpPr/>
          <p:nvPr/>
        </p:nvGrpSpPr>
        <p:grpSpPr>
          <a:xfrm>
            <a:off x="2885207" y="844856"/>
            <a:ext cx="2998788" cy="1187727"/>
            <a:chOff x="3124200" y="1376363"/>
            <a:chExt cx="2998788" cy="1458913"/>
          </a:xfrm>
        </p:grpSpPr>
        <p:sp>
          <p:nvSpPr>
            <p:cNvPr id="73" name="Oval 12"/>
            <p:cNvSpPr>
              <a:spLocks noChangeArrowheads="1"/>
            </p:cNvSpPr>
            <p:nvPr/>
          </p:nvSpPr>
          <p:spPr bwMode="gray">
            <a:xfrm>
              <a:off x="3156897" y="1423073"/>
              <a:ext cx="2966091" cy="1412203"/>
            </a:xfrm>
            <a:prstGeom prst="ellipse">
              <a:avLst/>
            </a:prstGeom>
            <a:gradFill rotWithShape="1">
              <a:gsLst>
                <a:gs pos="0">
                  <a:srgbClr val="0000FF"/>
                </a:gs>
                <a:gs pos="100000">
                  <a:srgbClr val="0000FF">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4" name="Oval 13"/>
            <p:cNvSpPr>
              <a:spLocks noChangeArrowheads="1"/>
            </p:cNvSpPr>
            <p:nvPr/>
          </p:nvSpPr>
          <p:spPr bwMode="gray">
            <a:xfrm>
              <a:off x="3124200" y="1376363"/>
              <a:ext cx="2966091" cy="1412203"/>
            </a:xfrm>
            <a:prstGeom prst="ellipse">
              <a:avLst/>
            </a:prstGeom>
            <a:solidFill>
              <a:schemeClr val="accent5">
                <a:lumMod val="60000"/>
                <a:lumOff val="40000"/>
              </a:scheme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6" name="Oval 15"/>
            <p:cNvSpPr>
              <a:spLocks noChangeArrowheads="1"/>
            </p:cNvSpPr>
            <p:nvPr/>
          </p:nvSpPr>
          <p:spPr bwMode="gray">
            <a:xfrm>
              <a:off x="3314268" y="1392920"/>
              <a:ext cx="2619375" cy="1273778"/>
            </a:xfrm>
            <a:prstGeom prst="ellipse">
              <a:avLst/>
            </a:prstGeom>
            <a:solidFill>
              <a:schemeClr val="accent5">
                <a:lumMod val="40000"/>
                <a:lumOff val="60000"/>
              </a:scheme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7" name="Oval 16"/>
            <p:cNvSpPr>
              <a:spLocks noChangeArrowheads="1"/>
            </p:cNvSpPr>
            <p:nvPr/>
          </p:nvSpPr>
          <p:spPr bwMode="gray">
            <a:xfrm>
              <a:off x="3377767" y="1382884"/>
              <a:ext cx="2492375" cy="1160967"/>
            </a:xfrm>
            <a:prstGeom prst="ellipse">
              <a:avLst/>
            </a:prstGeom>
            <a:solidFill>
              <a:schemeClr val="accent5">
                <a:lumMod val="20000"/>
                <a:lumOff val="80000"/>
              </a:schemeClr>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8" name="Oval 17"/>
            <p:cNvSpPr>
              <a:spLocks noChangeArrowheads="1"/>
            </p:cNvSpPr>
            <p:nvPr/>
          </p:nvSpPr>
          <p:spPr bwMode="gray">
            <a:xfrm>
              <a:off x="3377767" y="1413313"/>
              <a:ext cx="2476932" cy="990600"/>
            </a:xfrm>
            <a:prstGeom prst="ellipse">
              <a:avLst/>
            </a:prstGeom>
            <a:gradFill rotWithShape="1">
              <a:gsLst>
                <a:gs pos="0">
                  <a:srgbClr val="4F81BD">
                    <a:gamma/>
                    <a:tint val="0"/>
                    <a:invGamma/>
                  </a:srgbClr>
                </a:gs>
                <a:gs pos="100000">
                  <a:srgbClr val="4F81BD">
                    <a:alpha val="38000"/>
                  </a:srgb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9" name="Text Box 18"/>
            <p:cNvSpPr txBox="1">
              <a:spLocks noChangeArrowheads="1"/>
            </p:cNvSpPr>
            <p:nvPr/>
          </p:nvSpPr>
          <p:spPr bwMode="auto">
            <a:xfrm>
              <a:off x="3347926" y="1486368"/>
              <a:ext cx="2518638" cy="64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eaLnBrk="0" hangingPunct="0">
                <a:defRPr/>
              </a:pPr>
              <a:r>
                <a:rPr lang="zh-CN" altLang="en-US" sz="1400" b="1" kern="0" dirty="0">
                  <a:solidFill>
                    <a:srgbClr val="333333"/>
                  </a:solidFill>
                  <a:latin typeface="微软雅黑" panose="020B0503020204020204" pitchFamily="34" charset="-122"/>
                  <a:ea typeface="微软雅黑" panose="020B0503020204020204" pitchFamily="34" charset="-122"/>
                </a:rPr>
                <a:t>坚持</a:t>
              </a:r>
              <a:endParaRPr lang="en-US" altLang="zh-CN" sz="1400" b="1" kern="0" dirty="0">
                <a:solidFill>
                  <a:srgbClr val="333333"/>
                </a:solidFill>
                <a:latin typeface="微软雅黑" panose="020B0503020204020204" pitchFamily="34" charset="-122"/>
                <a:ea typeface="微软雅黑" panose="020B0503020204020204" pitchFamily="34" charset="-122"/>
              </a:endParaRPr>
            </a:p>
            <a:p>
              <a:pPr lvl="0" algn="ctr" eaLnBrk="0" hangingPunct="0">
                <a:defRPr/>
              </a:pPr>
              <a:r>
                <a:rPr lang="zh-CN" altLang="en-US" sz="1400" b="1" kern="0" dirty="0">
                  <a:solidFill>
                    <a:srgbClr val="333333"/>
                  </a:solidFill>
                  <a:latin typeface="微软雅黑" panose="020B0503020204020204" pitchFamily="34" charset="-122"/>
                  <a:ea typeface="微软雅黑" panose="020B0503020204020204" pitchFamily="34" charset="-122"/>
                </a:rPr>
                <a:t>党建工作与科技创新工作融合</a:t>
              </a:r>
              <a:endParaRPr kumimoji="0" lang="en-US" altLang="zh-CN" sz="14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grpSp>
      <p:grpSp>
        <p:nvGrpSpPr>
          <p:cNvPr id="80" name="组合 2"/>
          <p:cNvGrpSpPr/>
          <p:nvPr/>
        </p:nvGrpSpPr>
        <p:grpSpPr>
          <a:xfrm>
            <a:off x="5148064" y="2452564"/>
            <a:ext cx="3744415" cy="2263475"/>
            <a:chOff x="5638800" y="2957513"/>
            <a:chExt cx="2286000" cy="2667000"/>
          </a:xfrm>
        </p:grpSpPr>
        <p:sp>
          <p:nvSpPr>
            <p:cNvPr id="81" name="AutoShape 3"/>
            <p:cNvSpPr>
              <a:spLocks noChangeArrowheads="1"/>
            </p:cNvSpPr>
            <p:nvPr/>
          </p:nvSpPr>
          <p:spPr bwMode="grayWhite">
            <a:xfrm>
              <a:off x="5638800" y="2957513"/>
              <a:ext cx="2286000" cy="2667000"/>
            </a:xfrm>
            <a:prstGeom prst="roundRect">
              <a:avLst>
                <a:gd name="adj" fmla="val 16667"/>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zh-CN"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2" name="Text Box 19"/>
            <p:cNvSpPr txBox="1">
              <a:spLocks noChangeArrowheads="1"/>
            </p:cNvSpPr>
            <p:nvPr/>
          </p:nvSpPr>
          <p:spPr bwMode="auto">
            <a:xfrm>
              <a:off x="5791199" y="3138488"/>
              <a:ext cx="2086470" cy="217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eaLnBrk="0" hangingPunct="0">
                <a:lnSpc>
                  <a:spcPct val="150000"/>
                </a:lnSpc>
                <a:defRPr/>
              </a:pPr>
              <a:r>
                <a:rPr lang="zh-CN" altLang="en-US" sz="2000" b="1" kern="0" dirty="0">
                  <a:solidFill>
                    <a:srgbClr val="333333"/>
                  </a:solidFill>
                  <a:latin typeface="微软雅黑" panose="020B0503020204020204" pitchFamily="34" charset="-122"/>
                  <a:ea typeface="微软雅黑" panose="020B0503020204020204" pitchFamily="34" charset="-122"/>
                </a:rPr>
                <a:t>各支部</a:t>
              </a:r>
              <a:endParaRPr lang="en-US" altLang="zh-CN" sz="2000" b="1"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zh-CN" altLang="en-US" sz="1400" kern="0" dirty="0">
                  <a:solidFill>
                    <a:srgbClr val="333333"/>
                  </a:solidFill>
                  <a:latin typeface="微软雅黑" panose="020B0503020204020204" pitchFamily="34" charset="-122"/>
                  <a:ea typeface="微软雅黑" panose="020B0503020204020204" pitchFamily="34" charset="-122"/>
                </a:rPr>
                <a:t>  结合自身工作开展“党建</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成果转化”</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zh-CN" altLang="en-US" sz="1400" kern="0" dirty="0">
                  <a:solidFill>
                    <a:srgbClr val="333333"/>
                  </a:solidFill>
                  <a:latin typeface="微软雅黑" panose="020B0503020204020204" pitchFamily="34" charset="-122"/>
                  <a:ea typeface="微软雅黑" panose="020B0503020204020204" pitchFamily="34" charset="-122"/>
                </a:rPr>
                <a:t>  党建</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科技服务”</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lvl="0" eaLnBrk="0" hangingPunct="0">
                <a:lnSpc>
                  <a:spcPct val="150000"/>
                </a:lnSpc>
                <a:defRPr/>
              </a:pPr>
              <a:r>
                <a:rPr lang="en-US" altLang="zh-CN" sz="1400" kern="0" dirty="0">
                  <a:solidFill>
                    <a:srgbClr val="333333"/>
                  </a:solidFill>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促进了党建与科技工作的有机结合和相互促进。</a:t>
              </a:r>
              <a:endParaRPr lang="en-US" altLang="zh-CN" sz="1400" kern="0" dirty="0">
                <a:latin typeface="微软雅黑" panose="020B0503020204020204" pitchFamily="34" charset="-122"/>
                <a:ea typeface="微软雅黑" panose="020B0503020204020204" pitchFamily="34" charset="-122"/>
              </a:endParaRPr>
            </a:p>
          </p:txBody>
        </p:sp>
      </p:grpSp>
      <p:sp>
        <p:nvSpPr>
          <p:cNvPr id="83" name="Freeform 9"/>
          <p:cNvSpPr/>
          <p:nvPr/>
        </p:nvSpPr>
        <p:spPr bwMode="gray">
          <a:xfrm flipH="1">
            <a:off x="4452641" y="1994556"/>
            <a:ext cx="903287" cy="101066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4">
              <a:lumMod val="60000"/>
              <a:lumOff val="40000"/>
            </a:schemeClr>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4" name="五角星 18"/>
          <p:cNvSpPr/>
          <p:nvPr/>
        </p:nvSpPr>
        <p:spPr>
          <a:xfrm>
            <a:off x="572892" y="3065661"/>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5" name="五角星 18"/>
          <p:cNvSpPr/>
          <p:nvPr/>
        </p:nvSpPr>
        <p:spPr>
          <a:xfrm>
            <a:off x="572892" y="3698529"/>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6" name="五角星 18"/>
          <p:cNvSpPr/>
          <p:nvPr/>
        </p:nvSpPr>
        <p:spPr>
          <a:xfrm>
            <a:off x="572892" y="4005232"/>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7" name="五角星 18"/>
          <p:cNvSpPr/>
          <p:nvPr/>
        </p:nvSpPr>
        <p:spPr>
          <a:xfrm>
            <a:off x="5188733" y="3130970"/>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9" name="五角星 18"/>
          <p:cNvSpPr/>
          <p:nvPr/>
        </p:nvSpPr>
        <p:spPr>
          <a:xfrm>
            <a:off x="5188733" y="3480292"/>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ppt_h*1.125000"/>
                                          </p:val>
                                        </p:tav>
                                        <p:tav tm="100000">
                                          <p:val>
                                            <p:strVal val="#ppt_y"/>
                                          </p:val>
                                        </p:tav>
                                      </p:tavLst>
                                    </p:anim>
                                    <p:animEffect transition="in" filter="wipe(up)">
                                      <p:cBhvr>
                                        <p:cTn id="8" dur="500"/>
                                        <p:tgtEl>
                                          <p:spTgt spid="167"/>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1000" fill="hold"/>
                                        <p:tgtEl>
                                          <p:spTgt spid="84"/>
                                        </p:tgtEl>
                                        <p:attrNameLst>
                                          <p:attrName>ppt_x</p:attrName>
                                        </p:attrNameLst>
                                      </p:cBhvr>
                                      <p:tavLst>
                                        <p:tav tm="0">
                                          <p:val>
                                            <p:strVal val="0-#ppt_w/2"/>
                                          </p:val>
                                        </p:tav>
                                        <p:tav tm="100000">
                                          <p:val>
                                            <p:strVal val="#ppt_x"/>
                                          </p:val>
                                        </p:tav>
                                      </p:tavLst>
                                    </p:anim>
                                    <p:anim calcmode="lin" valueType="num">
                                      <p:cBhvr additive="base">
                                        <p:cTn id="13" dur="1000" fill="hold"/>
                                        <p:tgtEl>
                                          <p:spTgt spid="8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1000" fill="hold"/>
                                        <p:tgtEl>
                                          <p:spTgt spid="85"/>
                                        </p:tgtEl>
                                        <p:attrNameLst>
                                          <p:attrName>ppt_x</p:attrName>
                                        </p:attrNameLst>
                                      </p:cBhvr>
                                      <p:tavLst>
                                        <p:tav tm="0">
                                          <p:val>
                                            <p:strVal val="0-#ppt_w/2"/>
                                          </p:val>
                                        </p:tav>
                                        <p:tav tm="100000">
                                          <p:val>
                                            <p:strVal val="#ppt_x"/>
                                          </p:val>
                                        </p:tav>
                                      </p:tavLst>
                                    </p:anim>
                                    <p:anim calcmode="lin" valueType="num">
                                      <p:cBhvr additive="base">
                                        <p:cTn id="18" dur="1000" fill="hold"/>
                                        <p:tgtEl>
                                          <p:spTgt spid="8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1000" fill="hold"/>
                                        <p:tgtEl>
                                          <p:spTgt spid="86"/>
                                        </p:tgtEl>
                                        <p:attrNameLst>
                                          <p:attrName>ppt_x</p:attrName>
                                        </p:attrNameLst>
                                      </p:cBhvr>
                                      <p:tavLst>
                                        <p:tav tm="0">
                                          <p:val>
                                            <p:strVal val="0-#ppt_w/2"/>
                                          </p:val>
                                        </p:tav>
                                        <p:tav tm="100000">
                                          <p:val>
                                            <p:strVal val="#ppt_x"/>
                                          </p:val>
                                        </p:tav>
                                      </p:tavLst>
                                    </p:anim>
                                    <p:anim calcmode="lin" valueType="num">
                                      <p:cBhvr additive="base">
                                        <p:cTn id="23" dur="1000" fill="hold"/>
                                        <p:tgtEl>
                                          <p:spTgt spid="8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1000" fill="hold"/>
                                        <p:tgtEl>
                                          <p:spTgt spid="87"/>
                                        </p:tgtEl>
                                        <p:attrNameLst>
                                          <p:attrName>ppt_x</p:attrName>
                                        </p:attrNameLst>
                                      </p:cBhvr>
                                      <p:tavLst>
                                        <p:tav tm="0">
                                          <p:val>
                                            <p:strVal val="0-#ppt_w/2"/>
                                          </p:val>
                                        </p:tav>
                                        <p:tav tm="100000">
                                          <p:val>
                                            <p:strVal val="#ppt_x"/>
                                          </p:val>
                                        </p:tav>
                                      </p:tavLst>
                                    </p:anim>
                                    <p:anim calcmode="lin" valueType="num">
                                      <p:cBhvr additive="base">
                                        <p:cTn id="28" dur="10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additive="base">
                                        <p:cTn id="32" dur="1000" fill="hold"/>
                                        <p:tgtEl>
                                          <p:spTgt spid="89"/>
                                        </p:tgtEl>
                                        <p:attrNameLst>
                                          <p:attrName>ppt_x</p:attrName>
                                        </p:attrNameLst>
                                      </p:cBhvr>
                                      <p:tavLst>
                                        <p:tav tm="0">
                                          <p:val>
                                            <p:strVal val="0-#ppt_w/2"/>
                                          </p:val>
                                        </p:tav>
                                        <p:tav tm="100000">
                                          <p:val>
                                            <p:strVal val="#ppt_x"/>
                                          </p:val>
                                        </p:tav>
                                      </p:tavLst>
                                    </p:anim>
                                    <p:anim calcmode="lin" valueType="num">
                                      <p:cBhvr additive="base">
                                        <p:cTn id="33" dur="10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84" grpId="0" bldLvl="0" animBg="1"/>
      <p:bldP spid="85" grpId="0" bldLvl="0" animBg="1"/>
      <p:bldP spid="86" grpId="0" bldLvl="0" animBg="1"/>
      <p:bldP spid="87" grpId="0" bldLvl="0" animBg="1"/>
      <p:bldP spid="8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4" name="PA_文本框 15"/>
          <p:cNvSpPr txBox="1"/>
          <p:nvPr>
            <p:custDataLst>
              <p:tags r:id="rId2"/>
            </p:custDataLst>
          </p:nvPr>
        </p:nvSpPr>
        <p:spPr>
          <a:xfrm>
            <a:off x="2588604" y="200068"/>
            <a:ext cx="3848459" cy="46166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2</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、全力推进“党建</a:t>
            </a: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科技扶贫”</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47" name="图片 46" descr="20161118 1029"/>
          <p:cNvPicPr>
            <a:picLocks noChangeAspect="1"/>
          </p:cNvPicPr>
          <p:nvPr/>
        </p:nvPicPr>
        <p:blipFill>
          <a:blip r:embed="rId3" cstate="print"/>
          <a:stretch>
            <a:fillRect/>
          </a:stretch>
        </p:blipFill>
        <p:spPr>
          <a:xfrm>
            <a:off x="0" y="4315565"/>
            <a:ext cx="9144000" cy="798625"/>
          </a:xfrm>
          <a:prstGeom prst="rect">
            <a:avLst/>
          </a:prstGeom>
        </p:spPr>
      </p:pic>
      <p:sp>
        <p:nvSpPr>
          <p:cNvPr id="76" name="矩形 75"/>
          <p:cNvSpPr/>
          <p:nvPr/>
        </p:nvSpPr>
        <p:spPr>
          <a:xfrm>
            <a:off x="1341402" y="2354289"/>
            <a:ext cx="1435058" cy="1691005"/>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两年来共为包扶点组织实施科技项目</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项，争取项目经费支持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75000"/>
                  <a:lumOff val="25000"/>
                </a:schemeClr>
              </a:solidFill>
            </a:endParaRPr>
          </a:p>
        </p:txBody>
      </p:sp>
      <p:sp>
        <p:nvSpPr>
          <p:cNvPr id="78" name="矩形 77"/>
          <p:cNvSpPr/>
          <p:nvPr/>
        </p:nvSpPr>
        <p:spPr>
          <a:xfrm>
            <a:off x="3059969" y="2354289"/>
            <a:ext cx="1435058" cy="1050925"/>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建设了食用菌、蓝莓、猕猴桃等示范基地</a:t>
            </a:r>
            <a:endParaRPr lang="zh-CN" altLang="en-US" sz="1600" dirty="0">
              <a:solidFill>
                <a:schemeClr val="tx1">
                  <a:lumMod val="75000"/>
                  <a:lumOff val="25000"/>
                </a:schemeClr>
              </a:solidFill>
            </a:endParaRPr>
          </a:p>
        </p:txBody>
      </p:sp>
      <p:sp>
        <p:nvSpPr>
          <p:cNvPr id="80" name="矩形 79"/>
          <p:cNvSpPr/>
          <p:nvPr/>
        </p:nvSpPr>
        <p:spPr>
          <a:xfrm>
            <a:off x="4738421" y="2352520"/>
            <a:ext cx="1435058" cy="1691005"/>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新建科技卫生便民中心，捐赠价值</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45000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元的医疗器械设备</a:t>
            </a:r>
            <a:endParaRPr lang="zh-CN" altLang="en-US" sz="1600" dirty="0">
              <a:solidFill>
                <a:schemeClr val="tx1">
                  <a:lumMod val="75000"/>
                  <a:lumOff val="25000"/>
                </a:schemeClr>
              </a:solidFill>
            </a:endParaRPr>
          </a:p>
        </p:txBody>
      </p:sp>
      <p:sp>
        <p:nvSpPr>
          <p:cNvPr id="82" name="矩形 81"/>
          <p:cNvSpPr/>
          <p:nvPr/>
        </p:nvSpPr>
        <p:spPr>
          <a:xfrm>
            <a:off x="6458042" y="2359720"/>
            <a:ext cx="1435058" cy="1691005"/>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个自然村</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公里道路进行改造硬化；建设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60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千瓦光伏电站</a:t>
            </a:r>
            <a:endParaRPr lang="zh-CN" altLang="en-US" sz="1600" dirty="0">
              <a:solidFill>
                <a:schemeClr val="tx1">
                  <a:lumMod val="75000"/>
                  <a:lumOff val="25000"/>
                </a:schemeClr>
              </a:solidFill>
            </a:endParaRPr>
          </a:p>
        </p:txBody>
      </p:sp>
      <p:sp>
        <p:nvSpPr>
          <p:cNvPr id="83" name="五角星 82"/>
          <p:cNvSpPr/>
          <p:nvPr/>
        </p:nvSpPr>
        <p:spPr>
          <a:xfrm>
            <a:off x="1081743" y="2411000"/>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4" name="五角星 83"/>
          <p:cNvSpPr/>
          <p:nvPr/>
        </p:nvSpPr>
        <p:spPr>
          <a:xfrm>
            <a:off x="2785146" y="2410999"/>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5" name="五角星 84"/>
          <p:cNvSpPr/>
          <p:nvPr/>
        </p:nvSpPr>
        <p:spPr>
          <a:xfrm>
            <a:off x="4488549" y="2404144"/>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86" name="五角星 85"/>
          <p:cNvSpPr/>
          <p:nvPr/>
        </p:nvSpPr>
        <p:spPr>
          <a:xfrm>
            <a:off x="6218993" y="2401657"/>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31" name="圆角矩形 185"/>
          <p:cNvSpPr/>
          <p:nvPr/>
        </p:nvSpPr>
        <p:spPr>
          <a:xfrm>
            <a:off x="179512" y="893149"/>
            <a:ext cx="8666645" cy="1396001"/>
          </a:xfrm>
          <a:prstGeom prst="roundRect">
            <a:avLst>
              <a:gd name="adj" fmla="val 131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2" name="矩形 31"/>
          <p:cNvSpPr/>
          <p:nvPr/>
        </p:nvSpPr>
        <p:spPr>
          <a:xfrm>
            <a:off x="342264" y="801536"/>
            <a:ext cx="8570582" cy="1572738"/>
          </a:xfrm>
          <a:prstGeom prst="rect">
            <a:avLst/>
          </a:prstGeom>
        </p:spPr>
        <p:txBody>
          <a:bodyPr wrap="square">
            <a:spAutoFit/>
          </a:bodyPr>
          <a:lstStyle/>
          <a:p>
            <a:pP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与科技部建立井冈山扶贫联动机制，经过</a:t>
            </a:r>
            <a:r>
              <a:rPr lang="en-US" altLang="zh-CN" dirty="0">
                <a:solidFill>
                  <a:schemeClr val="bg1"/>
                </a:solidFill>
                <a:latin typeface="微软雅黑" panose="020B0503020204020204" pitchFamily="34" charset="-122"/>
                <a:ea typeface="微软雅黑" panose="020B0503020204020204" pitchFamily="34" charset="-122"/>
              </a:rPr>
              <a:t>27</a:t>
            </a:r>
            <a:r>
              <a:rPr lang="zh-CN" altLang="en-US" dirty="0">
                <a:solidFill>
                  <a:schemeClr val="bg1"/>
                </a:solidFill>
                <a:latin typeface="微软雅黑" panose="020B0503020204020204" pitchFamily="34" charset="-122"/>
                <a:ea typeface="微软雅黑" panose="020B0503020204020204" pitchFamily="34" charset="-122"/>
              </a:rPr>
              <a:t>年坚持不懈的科技扶贫，</a:t>
            </a:r>
            <a:r>
              <a:rPr lang="zh-CN" altLang="en-US" dirty="0" smtClean="0">
                <a:solidFill>
                  <a:schemeClr val="bg1"/>
                </a:solidFill>
                <a:latin typeface="微软雅黑" panose="020B0503020204020204" pitchFamily="34" charset="-122"/>
                <a:ea typeface="微软雅黑" panose="020B0503020204020204" pitchFamily="34" charset="-122"/>
              </a:rPr>
              <a:t>今年初，</a:t>
            </a:r>
            <a:r>
              <a:rPr lang="zh-CN" altLang="en-US" dirty="0">
                <a:solidFill>
                  <a:schemeClr val="bg1"/>
                </a:solidFill>
                <a:latin typeface="微软雅黑" panose="020B0503020204020204" pitchFamily="34" charset="-122"/>
                <a:ea typeface="微软雅黑" panose="020B0503020204020204" pitchFamily="34" charset="-122"/>
              </a:rPr>
              <a:t>井冈山在全国实现了率先脱贫。同时，积极开展我厅对贫困村的“包扶工作”，派出能力强的党员干部</a:t>
            </a:r>
            <a:r>
              <a:rPr lang="zh-CN" altLang="en-US" dirty="0" smtClean="0">
                <a:solidFill>
                  <a:schemeClr val="bg1"/>
                </a:solidFill>
                <a:latin typeface="微软雅黑" panose="020B0503020204020204" pitchFamily="34" charset="-122"/>
                <a:ea typeface="微软雅黑" panose="020B0503020204020204" pitchFamily="34" charset="-122"/>
              </a:rPr>
              <a:t>挂职第一书记</a:t>
            </a:r>
            <a:r>
              <a:rPr lang="zh-CN" altLang="en-US" dirty="0">
                <a:solidFill>
                  <a:schemeClr val="bg1"/>
                </a:solidFill>
                <a:latin typeface="微软雅黑" panose="020B0503020204020204" pitchFamily="34" charset="-122"/>
                <a:ea typeface="微软雅黑" panose="020B0503020204020204" pitchFamily="34" charset="-122"/>
              </a:rPr>
              <a:t>驻村</a:t>
            </a:r>
            <a:r>
              <a:rPr lang="zh-CN" altLang="en-US" dirty="0" smtClean="0">
                <a:solidFill>
                  <a:schemeClr val="bg1"/>
                </a:solidFill>
                <a:latin typeface="微软雅黑" panose="020B0503020204020204" pitchFamily="34" charset="-122"/>
                <a:ea typeface="微软雅黑" panose="020B0503020204020204" pitchFamily="34" charset="-122"/>
              </a:rPr>
              <a:t>帮扶</a:t>
            </a:r>
            <a:r>
              <a:rPr lang="zh-CN" altLang="zh-CN" dirty="0" smtClean="0">
                <a:solidFill>
                  <a:schemeClr val="bg1"/>
                </a:solidFill>
              </a:rPr>
              <a:t>，</a:t>
            </a:r>
            <a:r>
              <a:rPr lang="zh-CN" altLang="zh-CN" dirty="0">
                <a:solidFill>
                  <a:schemeClr val="bg1"/>
                </a:solidFill>
              </a:rPr>
              <a:t>使定点帮扶村逐步走上依靠科技脱贫的路子。</a:t>
            </a:r>
            <a:endParaRPr lang="zh-CN"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ppt_y</p:attrName>
                                        </p:attrNameLst>
                                      </p:cBhvr>
                                      <p:tavLst>
                                        <p:tav tm="0">
                                          <p:val>
                                            <p:strVal val="#ppt_y+#ppt_h*1.125000"/>
                                          </p:val>
                                        </p:tav>
                                        <p:tav tm="100000">
                                          <p:val>
                                            <p:strVal val="#ppt_y"/>
                                          </p:val>
                                        </p:tav>
                                      </p:tavLst>
                                    </p:anim>
                                    <p:animEffect transition="in" filter="wipe(up)">
                                      <p:cBhvr>
                                        <p:cTn id="8" dur="500"/>
                                        <p:tgtEl>
                                          <p:spTgt spid="54"/>
                                        </p:tgtEl>
                                      </p:cBhvr>
                                    </p:animEffect>
                                  </p:childTnLst>
                                </p:cTn>
                              </p:par>
                              <p:par>
                                <p:cTn id="9" presetID="2" presetClass="entr" presetSubtype="8"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0-#ppt_w/2"/>
                                          </p:val>
                                        </p:tav>
                                        <p:tav tm="100000">
                                          <p:val>
                                            <p:strVal val="#ppt_x"/>
                                          </p:val>
                                        </p:tav>
                                      </p:tavLst>
                                    </p:anim>
                                    <p:anim calcmode="lin" valueType="num">
                                      <p:cBhvr additive="base">
                                        <p:cTn id="12" dur="10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6"/>
                                        </p:tgtEl>
                                        <p:attrNameLst>
                                          <p:attrName>ppt_y</p:attrName>
                                        </p:attrNameLst>
                                      </p:cBhvr>
                                      <p:tavLst>
                                        <p:tav tm="0">
                                          <p:val>
                                            <p:strVal val="#ppt_y"/>
                                          </p:val>
                                        </p:tav>
                                        <p:tav tm="100000">
                                          <p:val>
                                            <p:strVal val="#ppt_y"/>
                                          </p:val>
                                        </p:tav>
                                      </p:tavLst>
                                    </p:anim>
                                    <p:anim calcmode="lin" valueType="num">
                                      <p:cBhvr>
                                        <p:cTn id="18"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6"/>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1000" fill="hold"/>
                                        <p:tgtEl>
                                          <p:spTgt spid="84"/>
                                        </p:tgtEl>
                                        <p:attrNameLst>
                                          <p:attrName>ppt_x</p:attrName>
                                        </p:attrNameLst>
                                      </p:cBhvr>
                                      <p:tavLst>
                                        <p:tav tm="0">
                                          <p:val>
                                            <p:strVal val="0-#ppt_w/2"/>
                                          </p:val>
                                        </p:tav>
                                        <p:tav tm="100000">
                                          <p:val>
                                            <p:strVal val="#ppt_x"/>
                                          </p:val>
                                        </p:tav>
                                      </p:tavLst>
                                    </p:anim>
                                    <p:anim calcmode="lin" valueType="num">
                                      <p:cBhvr additive="base">
                                        <p:cTn id="24" dur="1000" fill="hold"/>
                                        <p:tgtEl>
                                          <p:spTgt spid="8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8"/>
                                        </p:tgtEl>
                                        <p:attrNameLst>
                                          <p:attrName>ppt_y</p:attrName>
                                        </p:attrNameLst>
                                      </p:cBhvr>
                                      <p:tavLst>
                                        <p:tav tm="0">
                                          <p:val>
                                            <p:strVal val="#ppt_y"/>
                                          </p:val>
                                        </p:tav>
                                        <p:tav tm="100000">
                                          <p:val>
                                            <p:strVal val="#ppt_y"/>
                                          </p:val>
                                        </p:tav>
                                      </p:tavLst>
                                    </p:anim>
                                    <p:anim calcmode="lin" valueType="num">
                                      <p:cBhvr>
                                        <p:cTn id="30"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8"/>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1000" fill="hold"/>
                                        <p:tgtEl>
                                          <p:spTgt spid="85"/>
                                        </p:tgtEl>
                                        <p:attrNameLst>
                                          <p:attrName>ppt_x</p:attrName>
                                        </p:attrNameLst>
                                      </p:cBhvr>
                                      <p:tavLst>
                                        <p:tav tm="0">
                                          <p:val>
                                            <p:strVal val="0-#ppt_w/2"/>
                                          </p:val>
                                        </p:tav>
                                        <p:tav tm="100000">
                                          <p:val>
                                            <p:strVal val="#ppt_x"/>
                                          </p:val>
                                        </p:tav>
                                      </p:tavLst>
                                    </p:anim>
                                    <p:anim calcmode="lin" valueType="num">
                                      <p:cBhvr additive="base">
                                        <p:cTn id="36" dur="1000" fill="hold"/>
                                        <p:tgtEl>
                                          <p:spTgt spid="85"/>
                                        </p:tgtEl>
                                        <p:attrNameLst>
                                          <p:attrName>ppt_y</p:attrName>
                                        </p:attrNameLst>
                                      </p:cBhvr>
                                      <p:tavLst>
                                        <p:tav tm="0">
                                          <p:val>
                                            <p:strVal val="#ppt_y"/>
                                          </p:val>
                                        </p:tav>
                                        <p:tav tm="100000">
                                          <p:val>
                                            <p:strVal val="#ppt_y"/>
                                          </p:val>
                                        </p:tav>
                                      </p:tavLst>
                                    </p:anim>
                                  </p:childTnLst>
                                </p:cTn>
                              </p:par>
                            </p:childTnLst>
                          </p:cTn>
                        </p:par>
                        <p:par>
                          <p:cTn id="37" fill="hold">
                            <p:stCondLst>
                              <p:cond delay="43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0"/>
                                        </p:tgtEl>
                                        <p:attrNameLst>
                                          <p:attrName>ppt_y</p:attrName>
                                        </p:attrNameLst>
                                      </p:cBhvr>
                                      <p:tavLst>
                                        <p:tav tm="0">
                                          <p:val>
                                            <p:strVal val="#ppt_y"/>
                                          </p:val>
                                        </p:tav>
                                        <p:tav tm="100000">
                                          <p:val>
                                            <p:strVal val="#ppt_y"/>
                                          </p:val>
                                        </p:tav>
                                      </p:tavLst>
                                    </p:anim>
                                    <p:anim calcmode="lin" valueType="num">
                                      <p:cBhvr>
                                        <p:cTn id="42"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0"/>
                                        </p:tgtEl>
                                      </p:cBhvr>
                                    </p:animEffect>
                                  </p:childTnLst>
                                </p:cTn>
                              </p:par>
                              <p:par>
                                <p:cTn id="45" presetID="2" presetClass="entr" presetSubtype="8"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1000" fill="hold"/>
                                        <p:tgtEl>
                                          <p:spTgt spid="86"/>
                                        </p:tgtEl>
                                        <p:attrNameLst>
                                          <p:attrName>ppt_x</p:attrName>
                                        </p:attrNameLst>
                                      </p:cBhvr>
                                      <p:tavLst>
                                        <p:tav tm="0">
                                          <p:val>
                                            <p:strVal val="0-#ppt_w/2"/>
                                          </p:val>
                                        </p:tav>
                                        <p:tav tm="100000">
                                          <p:val>
                                            <p:strVal val="#ppt_x"/>
                                          </p:val>
                                        </p:tav>
                                      </p:tavLst>
                                    </p:anim>
                                    <p:anim calcmode="lin" valueType="num">
                                      <p:cBhvr additive="base">
                                        <p:cTn id="48" dur="1000" fill="hold"/>
                                        <p:tgtEl>
                                          <p:spTgt spid="86"/>
                                        </p:tgtEl>
                                        <p:attrNameLst>
                                          <p:attrName>ppt_y</p:attrName>
                                        </p:attrNameLst>
                                      </p:cBhvr>
                                      <p:tavLst>
                                        <p:tav tm="0">
                                          <p:val>
                                            <p:strVal val="#ppt_y"/>
                                          </p:val>
                                        </p:tav>
                                        <p:tav tm="100000">
                                          <p:val>
                                            <p:strVal val="#ppt_y"/>
                                          </p:val>
                                        </p:tav>
                                      </p:tavLst>
                                    </p:anim>
                                  </p:childTnLst>
                                </p:cTn>
                              </p:par>
                            </p:childTnLst>
                          </p:cTn>
                        </p:par>
                        <p:par>
                          <p:cTn id="49" fill="hold">
                            <p:stCondLst>
                              <p:cond delay="61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2"/>
                                        </p:tgtEl>
                                        <p:attrNameLst>
                                          <p:attrName>ppt_y</p:attrName>
                                        </p:attrNameLst>
                                      </p:cBhvr>
                                      <p:tavLst>
                                        <p:tav tm="0">
                                          <p:val>
                                            <p:strVal val="#ppt_y"/>
                                          </p:val>
                                        </p:tav>
                                        <p:tav tm="100000">
                                          <p:val>
                                            <p:strVal val="#ppt_y"/>
                                          </p:val>
                                        </p:tav>
                                      </p:tavLst>
                                    </p:anim>
                                    <p:anim calcmode="lin" valueType="num">
                                      <p:cBhvr>
                                        <p:cTn id="54"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6" grpId="0"/>
      <p:bldP spid="78" grpId="0"/>
      <p:bldP spid="80" grpId="0"/>
      <p:bldP spid="82" grpId="0"/>
      <p:bldP spid="83" grpId="0" bldLvl="0" animBg="1"/>
      <p:bldP spid="84" grpId="0" bldLvl="0" animBg="1"/>
      <p:bldP spid="85" grpId="0" bldLvl="0" animBg="1"/>
      <p:bldP spid="8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右箭头 2"/>
          <p:cNvSpPr/>
          <p:nvPr/>
        </p:nvSpPr>
        <p:spPr>
          <a:xfrm>
            <a:off x="1119143" y="2536703"/>
            <a:ext cx="7056000" cy="216024"/>
          </a:xfrm>
          <a:prstGeom prst="rightArrow">
            <a:avLst>
              <a:gd name="adj1" fmla="val 45974"/>
              <a:gd name="adj2" fmla="val 698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25" name="矩形 24"/>
          <p:cNvSpPr/>
          <p:nvPr/>
        </p:nvSpPr>
        <p:spPr>
          <a:xfrm>
            <a:off x="1530926" y="1516575"/>
            <a:ext cx="1440000" cy="10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22" name="矩形 21"/>
          <p:cNvSpPr/>
          <p:nvPr/>
        </p:nvSpPr>
        <p:spPr>
          <a:xfrm>
            <a:off x="1620926" y="1893549"/>
            <a:ext cx="1260000" cy="328551"/>
          </a:xfrm>
          <a:prstGeom prst="rect">
            <a:avLst/>
          </a:prstGeom>
        </p:spPr>
        <p:txBody>
          <a:bodyPr wrap="square">
            <a:spAutoFit/>
          </a:bodyPr>
          <a:lstStyle/>
          <a:p>
            <a:pPr algn="r">
              <a:lnSpc>
                <a:spcPct val="120000"/>
              </a:lnSpc>
            </a:pPr>
            <a:r>
              <a:rPr lang="zh-CN" altLang="en-US" sz="1400" b="1" dirty="0">
                <a:solidFill>
                  <a:schemeClr val="bg1"/>
                </a:solidFill>
                <a:cs typeface="+mn-ea"/>
                <a:sym typeface="+mn-lt"/>
              </a:rPr>
              <a:t>“三联三促”</a:t>
            </a:r>
            <a:endParaRPr lang="zh-CN" altLang="en-US" sz="1400" b="1" dirty="0">
              <a:solidFill>
                <a:schemeClr val="bg1"/>
              </a:solidFill>
              <a:cs typeface="+mn-ea"/>
              <a:sym typeface="+mn-lt"/>
            </a:endParaRPr>
          </a:p>
        </p:txBody>
      </p:sp>
      <p:sp>
        <p:nvSpPr>
          <p:cNvPr id="18" name="矩形 17"/>
          <p:cNvSpPr/>
          <p:nvPr/>
        </p:nvSpPr>
        <p:spPr>
          <a:xfrm>
            <a:off x="6178129" y="1516575"/>
            <a:ext cx="1440000" cy="10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15" name="矩形 14"/>
          <p:cNvSpPr/>
          <p:nvPr/>
        </p:nvSpPr>
        <p:spPr>
          <a:xfrm>
            <a:off x="6444207" y="1898317"/>
            <a:ext cx="903921" cy="350865"/>
          </a:xfrm>
          <a:prstGeom prst="rect">
            <a:avLst/>
          </a:prstGeom>
        </p:spPr>
        <p:txBody>
          <a:bodyPr wrap="square">
            <a:spAutoFit/>
          </a:bodyPr>
          <a:lstStyle/>
          <a:p>
            <a:pPr algn="r">
              <a:lnSpc>
                <a:spcPct val="120000"/>
              </a:lnSpc>
            </a:pPr>
            <a:r>
              <a:rPr lang="zh-CN" altLang="en-US" sz="1400" b="1" dirty="0">
                <a:solidFill>
                  <a:schemeClr val="bg1"/>
                </a:solidFill>
                <a:cs typeface="+mn-ea"/>
                <a:sym typeface="+mn-lt"/>
              </a:rPr>
              <a:t>志愿服务</a:t>
            </a:r>
            <a:endParaRPr lang="zh-CN" altLang="en-US" sz="1400" b="1" dirty="0">
              <a:solidFill>
                <a:schemeClr val="bg1"/>
              </a:solidFill>
              <a:cs typeface="+mn-ea"/>
              <a:sym typeface="+mn-lt"/>
            </a:endParaRPr>
          </a:p>
        </p:txBody>
      </p:sp>
      <p:sp>
        <p:nvSpPr>
          <p:cNvPr id="11" name="矩形 10"/>
          <p:cNvSpPr/>
          <p:nvPr/>
        </p:nvSpPr>
        <p:spPr>
          <a:xfrm>
            <a:off x="3854528" y="1516575"/>
            <a:ext cx="1440000" cy="10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8" name="矩形 7"/>
          <p:cNvSpPr/>
          <p:nvPr/>
        </p:nvSpPr>
        <p:spPr>
          <a:xfrm>
            <a:off x="3944528" y="1893549"/>
            <a:ext cx="1260000" cy="328551"/>
          </a:xfrm>
          <a:prstGeom prst="rect">
            <a:avLst/>
          </a:prstGeom>
        </p:spPr>
        <p:txBody>
          <a:bodyPr wrap="square">
            <a:spAutoFit/>
          </a:bodyPr>
          <a:lstStyle/>
          <a:p>
            <a:pPr algn="r">
              <a:lnSpc>
                <a:spcPct val="120000"/>
              </a:lnSpc>
            </a:pPr>
            <a:r>
              <a:rPr lang="zh-CN" altLang="en-US" sz="1400" b="1" dirty="0">
                <a:solidFill>
                  <a:schemeClr val="bg1"/>
                </a:solidFill>
                <a:cs typeface="+mn-ea"/>
                <a:sym typeface="+mn-lt"/>
              </a:rPr>
              <a:t>“四进四联”</a:t>
            </a:r>
            <a:endParaRPr lang="zh-CN" altLang="en-US" sz="1400" b="1" dirty="0">
              <a:solidFill>
                <a:schemeClr val="bg1"/>
              </a:solidFill>
              <a:cs typeface="+mn-ea"/>
              <a:sym typeface="+mn-lt"/>
            </a:endParaRPr>
          </a:p>
        </p:txBody>
      </p:sp>
      <p:sp>
        <p:nvSpPr>
          <p:cNvPr id="30" name="TextBox 29"/>
          <p:cNvSpPr txBox="1"/>
          <p:nvPr/>
        </p:nvSpPr>
        <p:spPr>
          <a:xfrm>
            <a:off x="1256318" y="2757970"/>
            <a:ext cx="2013580" cy="1865126"/>
          </a:xfrm>
          <a:prstGeom prst="rect">
            <a:avLst/>
          </a:prstGeom>
          <a:solidFill>
            <a:schemeClr val="bg1">
              <a:lumMod val="95000"/>
            </a:schemeClr>
          </a:solidFill>
        </p:spPr>
        <p:txBody>
          <a:bodyPr wrap="square" rtlCol="0">
            <a:spAutoFit/>
          </a:bodyPr>
          <a:lstStyle>
            <a:defPPr>
              <a:defRPr lang="zh-CN"/>
            </a:defPPr>
            <a:lvl1pPr algn="just">
              <a:lnSpc>
                <a:spcPts val="1500"/>
              </a:lnSpc>
              <a:defRPr sz="1200">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mn-lt"/>
                <a:ea typeface="+mn-ea"/>
                <a:cs typeface="+mn-ea"/>
                <a:sym typeface="+mn-lt"/>
              </a:rPr>
              <a:t>先后组织各支部开展了“三联三促”（联农村、促作风转变，联社区、促文明和谐，联高新企业、促创新发展）</a:t>
            </a:r>
            <a:endParaRPr lang="zh-CN" altLang="en-US" sz="1600" dirty="0">
              <a:solidFill>
                <a:schemeClr val="tx1">
                  <a:lumMod val="75000"/>
                  <a:lumOff val="25000"/>
                </a:schemeClr>
              </a:solidFill>
              <a:latin typeface="+mn-lt"/>
              <a:ea typeface="+mn-ea"/>
              <a:cs typeface="+mn-ea"/>
              <a:sym typeface="+mn-lt"/>
            </a:endParaRPr>
          </a:p>
        </p:txBody>
      </p:sp>
      <p:sp>
        <p:nvSpPr>
          <p:cNvPr id="33" name="TextBox 32"/>
          <p:cNvSpPr txBox="1"/>
          <p:nvPr/>
        </p:nvSpPr>
        <p:spPr>
          <a:xfrm>
            <a:off x="3632228" y="2768178"/>
            <a:ext cx="1924025" cy="2135585"/>
          </a:xfrm>
          <a:prstGeom prst="rect">
            <a:avLst/>
          </a:prstGeom>
          <a:solidFill>
            <a:schemeClr val="bg1">
              <a:lumMod val="95000"/>
            </a:schemeClr>
          </a:solidFill>
        </p:spPr>
        <p:txBody>
          <a:bodyPr wrap="square" rtlCol="0">
            <a:spAutoFit/>
          </a:bodyPr>
          <a:lstStyle>
            <a:defPPr>
              <a:defRPr lang="zh-CN"/>
            </a:defPPr>
            <a:lvl1pPr algn="just">
              <a:lnSpc>
                <a:spcPts val="1500"/>
              </a:lnSpc>
              <a:defRPr sz="1200">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mn-lt"/>
                <a:ea typeface="+mn-ea"/>
                <a:cs typeface="+mn-ea"/>
                <a:sym typeface="+mn-lt"/>
              </a:rPr>
              <a:t>“四进四联”（进农村、进社区、进基层单位、进网络，联系基层干部、联系基层群众、联系服务对象、联系广大网民）</a:t>
            </a:r>
            <a:endParaRPr lang="zh-CN" altLang="en-US" sz="1600" dirty="0">
              <a:solidFill>
                <a:schemeClr val="tx1">
                  <a:lumMod val="75000"/>
                  <a:lumOff val="25000"/>
                </a:schemeClr>
              </a:solidFill>
              <a:latin typeface="+mn-lt"/>
              <a:ea typeface="+mn-ea"/>
              <a:cs typeface="+mn-ea"/>
              <a:sym typeface="+mn-lt"/>
            </a:endParaRPr>
          </a:p>
        </p:txBody>
      </p:sp>
      <p:sp>
        <p:nvSpPr>
          <p:cNvPr id="42" name="PA_文本框 15"/>
          <p:cNvSpPr txBox="1"/>
          <p:nvPr>
            <p:custDataLst>
              <p:tags r:id="rId2"/>
            </p:custDataLst>
          </p:nvPr>
        </p:nvSpPr>
        <p:spPr>
          <a:xfrm>
            <a:off x="1890248" y="195486"/>
            <a:ext cx="6138136" cy="46166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3</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、大力实施“党建</a:t>
            </a: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连心、强基、模范’三大工程”</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37" name="图片 36" descr="20161118 1029"/>
          <p:cNvPicPr>
            <a:picLocks noChangeAspect="1"/>
          </p:cNvPicPr>
          <p:nvPr/>
        </p:nvPicPr>
        <p:blipFill>
          <a:blip r:embed="rId3" cstate="print"/>
          <a:stretch>
            <a:fillRect/>
          </a:stretch>
        </p:blipFill>
        <p:spPr>
          <a:xfrm>
            <a:off x="0" y="4315565"/>
            <a:ext cx="9144000" cy="798625"/>
          </a:xfrm>
          <a:prstGeom prst="rect">
            <a:avLst/>
          </a:prstGeom>
        </p:spPr>
      </p:pic>
      <p:sp>
        <p:nvSpPr>
          <p:cNvPr id="40" name="五角星 39"/>
          <p:cNvSpPr/>
          <p:nvPr/>
        </p:nvSpPr>
        <p:spPr>
          <a:xfrm>
            <a:off x="1261604" y="1235530"/>
            <a:ext cx="628644" cy="628724"/>
          </a:xfrm>
          <a:prstGeom prst="star5">
            <a:avLst>
              <a:gd name="adj" fmla="val 36401"/>
              <a:gd name="hf" fmla="val 105146"/>
              <a:gd name="vf" fmla="val 110557"/>
            </a:avLst>
          </a:prstGeom>
          <a:solidFill>
            <a:srgbClr val="FFC000"/>
          </a:solidFill>
          <a:ln>
            <a:noFill/>
          </a:ln>
          <a:effectLst>
            <a:outerShdw blurRad="50800" dist="381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41" name="文本框 40"/>
          <p:cNvSpPr txBox="1"/>
          <p:nvPr/>
        </p:nvSpPr>
        <p:spPr>
          <a:xfrm>
            <a:off x="1321447" y="1386194"/>
            <a:ext cx="555743" cy="400110"/>
          </a:xfrm>
          <a:prstGeom prst="rect">
            <a:avLst/>
          </a:prstGeom>
          <a:noFill/>
        </p:spPr>
        <p:txBody>
          <a:bodyPr wrap="square" rtlCol="0">
            <a:spAutoFit/>
          </a:bodyPr>
          <a:lstStyle/>
          <a:p>
            <a:r>
              <a:rPr lang="en-US" altLang="zh-CN" sz="2000" b="1" dirty="0">
                <a:solidFill>
                  <a:prstClr val="white"/>
                </a:solidFill>
                <a:latin typeface="微软雅黑" panose="020B0503020204020204" pitchFamily="34" charset="-122"/>
                <a:ea typeface="微软雅黑" panose="020B0503020204020204" pitchFamily="34" charset="-122"/>
              </a:rPr>
              <a:t>01</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45" name="五角星 44"/>
          <p:cNvSpPr/>
          <p:nvPr/>
        </p:nvSpPr>
        <p:spPr>
          <a:xfrm>
            <a:off x="3573669" y="1208106"/>
            <a:ext cx="628644" cy="628724"/>
          </a:xfrm>
          <a:prstGeom prst="star5">
            <a:avLst>
              <a:gd name="adj" fmla="val 36401"/>
              <a:gd name="hf" fmla="val 105146"/>
              <a:gd name="vf" fmla="val 110557"/>
            </a:avLst>
          </a:prstGeom>
          <a:solidFill>
            <a:srgbClr val="FFC000"/>
          </a:solidFill>
          <a:ln>
            <a:noFill/>
          </a:ln>
          <a:effectLst>
            <a:outerShdw blurRad="50800" dist="381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46" name="文本框 45"/>
          <p:cNvSpPr txBox="1"/>
          <p:nvPr/>
        </p:nvSpPr>
        <p:spPr>
          <a:xfrm>
            <a:off x="3633512" y="1358770"/>
            <a:ext cx="555743" cy="400110"/>
          </a:xfrm>
          <a:prstGeom prst="rect">
            <a:avLst/>
          </a:prstGeom>
          <a:noFill/>
        </p:spPr>
        <p:txBody>
          <a:bodyPr wrap="square" rtlCol="0">
            <a:spAutoFit/>
          </a:bodyPr>
          <a:lstStyle/>
          <a:p>
            <a:r>
              <a:rPr lang="en-US" altLang="zh-CN" sz="2000" b="1" dirty="0">
                <a:solidFill>
                  <a:prstClr val="white"/>
                </a:solidFill>
                <a:latin typeface="微软雅黑" panose="020B0503020204020204" pitchFamily="34" charset="-122"/>
                <a:ea typeface="微软雅黑" panose="020B0503020204020204" pitchFamily="34" charset="-122"/>
              </a:rPr>
              <a:t>02</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47" name="五角星 46"/>
          <p:cNvSpPr/>
          <p:nvPr/>
        </p:nvSpPr>
        <p:spPr>
          <a:xfrm>
            <a:off x="5893778" y="1191632"/>
            <a:ext cx="628644" cy="628724"/>
          </a:xfrm>
          <a:prstGeom prst="star5">
            <a:avLst>
              <a:gd name="adj" fmla="val 36401"/>
              <a:gd name="hf" fmla="val 105146"/>
              <a:gd name="vf" fmla="val 110557"/>
            </a:avLst>
          </a:prstGeom>
          <a:solidFill>
            <a:srgbClr val="FFC000"/>
          </a:solidFill>
          <a:ln>
            <a:noFill/>
          </a:ln>
          <a:effectLst>
            <a:outerShdw blurRad="50800" dist="381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48" name="文本框 47"/>
          <p:cNvSpPr txBox="1"/>
          <p:nvPr/>
        </p:nvSpPr>
        <p:spPr>
          <a:xfrm>
            <a:off x="5953621" y="1342296"/>
            <a:ext cx="555743" cy="400110"/>
          </a:xfrm>
          <a:prstGeom prst="rect">
            <a:avLst/>
          </a:prstGeom>
          <a:noFill/>
        </p:spPr>
        <p:txBody>
          <a:bodyPr wrap="square" rtlCol="0">
            <a:spAutoFit/>
          </a:bodyPr>
          <a:lstStyle/>
          <a:p>
            <a:r>
              <a:rPr lang="en-US" altLang="zh-CN" sz="2000" b="1" dirty="0">
                <a:solidFill>
                  <a:prstClr val="white"/>
                </a:solidFill>
                <a:latin typeface="微软雅黑" panose="020B0503020204020204" pitchFamily="34" charset="-122"/>
                <a:ea typeface="微软雅黑" panose="020B0503020204020204" pitchFamily="34" charset="-122"/>
              </a:rPr>
              <a:t>03</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49" name="五角星 48"/>
          <p:cNvSpPr/>
          <p:nvPr/>
        </p:nvSpPr>
        <p:spPr>
          <a:xfrm>
            <a:off x="909717" y="2752727"/>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50" name="五角星 49"/>
          <p:cNvSpPr/>
          <p:nvPr/>
        </p:nvSpPr>
        <p:spPr>
          <a:xfrm>
            <a:off x="3295656" y="2768177"/>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51" name="五角星 50"/>
          <p:cNvSpPr/>
          <p:nvPr/>
        </p:nvSpPr>
        <p:spPr>
          <a:xfrm>
            <a:off x="5615765" y="2768177"/>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36" name="TextBox 35"/>
          <p:cNvSpPr txBox="1"/>
          <p:nvPr/>
        </p:nvSpPr>
        <p:spPr>
          <a:xfrm>
            <a:off x="5936819" y="2752727"/>
            <a:ext cx="2071895" cy="2160591"/>
          </a:xfrm>
          <a:prstGeom prst="rect">
            <a:avLst/>
          </a:prstGeom>
          <a:solidFill>
            <a:schemeClr val="bg1">
              <a:lumMod val="95000"/>
            </a:schemeClr>
          </a:solidFill>
        </p:spPr>
        <p:txBody>
          <a:bodyPr wrap="square" rtlCol="0">
            <a:spAutoFit/>
          </a:bodyPr>
          <a:lstStyle>
            <a:defPPr>
              <a:defRPr lang="zh-CN"/>
            </a:defPPr>
            <a:lvl1pPr algn="just">
              <a:lnSpc>
                <a:spcPts val="1500"/>
              </a:lnSpc>
              <a:defRPr sz="1200">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75000"/>
                    <a:lumOff val="25000"/>
                  </a:schemeClr>
                </a:solidFill>
                <a:latin typeface="+mn-lt"/>
                <a:ea typeface="+mn-ea"/>
                <a:cs typeface="+mn-ea"/>
                <a:sym typeface="+mn-lt"/>
              </a:rPr>
              <a:t>组建</a:t>
            </a:r>
            <a:r>
              <a:rPr lang="en-US" altLang="zh-CN" sz="1600" dirty="0">
                <a:solidFill>
                  <a:schemeClr val="tx1">
                    <a:lumMod val="75000"/>
                    <a:lumOff val="25000"/>
                  </a:schemeClr>
                </a:solidFill>
                <a:latin typeface="+mn-lt"/>
                <a:ea typeface="+mn-ea"/>
                <a:cs typeface="+mn-ea"/>
                <a:sym typeface="+mn-lt"/>
              </a:rPr>
              <a:t>6</a:t>
            </a:r>
            <a:r>
              <a:rPr lang="zh-CN" altLang="en-US" sz="1600" dirty="0">
                <a:solidFill>
                  <a:schemeClr val="tx1">
                    <a:lumMod val="75000"/>
                    <a:lumOff val="25000"/>
                  </a:schemeClr>
                </a:solidFill>
                <a:latin typeface="+mn-lt"/>
                <a:ea typeface="+mn-ea"/>
                <a:cs typeface="+mn-ea"/>
                <a:sym typeface="+mn-lt"/>
              </a:rPr>
              <a:t>个志愿服务队，深入学校、乡村、社区开展志愿服务，有</a:t>
            </a:r>
            <a:r>
              <a:rPr lang="en-US" altLang="zh-CN" sz="1600" dirty="0">
                <a:solidFill>
                  <a:schemeClr val="tx1">
                    <a:lumMod val="75000"/>
                    <a:lumOff val="25000"/>
                  </a:schemeClr>
                </a:solidFill>
                <a:latin typeface="+mn-lt"/>
                <a:ea typeface="+mn-ea"/>
                <a:cs typeface="+mn-ea"/>
                <a:sym typeface="+mn-lt"/>
              </a:rPr>
              <a:t>280</a:t>
            </a:r>
            <a:r>
              <a:rPr lang="zh-CN" altLang="en-US" sz="1600" dirty="0">
                <a:solidFill>
                  <a:schemeClr val="tx1">
                    <a:lumMod val="75000"/>
                    <a:lumOff val="25000"/>
                  </a:schemeClr>
                </a:solidFill>
                <a:latin typeface="+mn-lt"/>
                <a:ea typeface="+mn-ea"/>
                <a:cs typeface="+mn-ea"/>
                <a:sym typeface="+mn-lt"/>
              </a:rPr>
              <a:t>多个党员领导干部和党员主动到所在社区或挂点扶贫的村支部报到</a:t>
            </a:r>
            <a:endParaRPr lang="zh-CN" altLang="en-US" sz="160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1000" fill="hold"/>
                                        <p:tgtEl>
                                          <p:spTgt spid="47"/>
                                        </p:tgtEl>
                                        <p:attrNameLst>
                                          <p:attrName>ppt_x</p:attrName>
                                        </p:attrNameLst>
                                      </p:cBhvr>
                                      <p:tavLst>
                                        <p:tav tm="0">
                                          <p:val>
                                            <p:strVal val="0-#ppt_w/2"/>
                                          </p:val>
                                        </p:tav>
                                        <p:tav tm="100000">
                                          <p:val>
                                            <p:strVal val="#ppt_x"/>
                                          </p:val>
                                        </p:tav>
                                      </p:tavLst>
                                    </p:anim>
                                    <p:anim calcmode="lin" valueType="num">
                                      <p:cBhvr additive="base">
                                        <p:cTn id="19" dur="1000" fill="hold"/>
                                        <p:tgtEl>
                                          <p:spTgt spid="4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1000" fill="hold"/>
                                        <p:tgtEl>
                                          <p:spTgt spid="45"/>
                                        </p:tgtEl>
                                        <p:attrNameLst>
                                          <p:attrName>ppt_x</p:attrName>
                                        </p:attrNameLst>
                                      </p:cBhvr>
                                      <p:tavLst>
                                        <p:tav tm="0">
                                          <p:val>
                                            <p:strVal val="0-#ppt_w/2"/>
                                          </p:val>
                                        </p:tav>
                                        <p:tav tm="100000">
                                          <p:val>
                                            <p:strVal val="#ppt_x"/>
                                          </p:val>
                                        </p:tav>
                                      </p:tavLst>
                                    </p:anim>
                                    <p:anim calcmode="lin" valueType="num">
                                      <p:cBhvr additive="base">
                                        <p:cTn id="23" dur="1000" fill="hold"/>
                                        <p:tgtEl>
                                          <p:spTgt spid="4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strVal val="#ppt_x"/>
                                          </p:val>
                                        </p:tav>
                                        <p:tav tm="100000">
                                          <p:val>
                                            <p:strVal val="#ppt_x"/>
                                          </p:val>
                                        </p:tav>
                                      </p:tavLst>
                                    </p:anim>
                                    <p:anim calcmode="lin" valueType="num">
                                      <p:cBhvr>
                                        <p:cTn id="57" dur="50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anim calcmode="lin" valueType="num">
                                      <p:cBhvr>
                                        <p:cTn id="61" dur="500" fill="hold"/>
                                        <p:tgtEl>
                                          <p:spTgt spid="8"/>
                                        </p:tgtEl>
                                        <p:attrNameLst>
                                          <p:attrName>ppt_x</p:attrName>
                                        </p:attrNameLst>
                                      </p:cBhvr>
                                      <p:tavLst>
                                        <p:tav tm="0">
                                          <p:val>
                                            <p:strVal val="#ppt_x"/>
                                          </p:val>
                                        </p:tav>
                                        <p:tav tm="100000">
                                          <p:val>
                                            <p:strVal val="#ppt_x"/>
                                          </p:val>
                                        </p:tav>
                                      </p:tavLst>
                                    </p:anim>
                                    <p:anim calcmode="lin" valueType="num">
                                      <p:cBhvr>
                                        <p:cTn id="62" dur="5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0-#ppt_w/2"/>
                                          </p:val>
                                        </p:tav>
                                        <p:tav tm="100000">
                                          <p:val>
                                            <p:strVal val="#ppt_x"/>
                                          </p:val>
                                        </p:tav>
                                      </p:tavLst>
                                    </p:anim>
                                    <p:anim calcmode="lin" valueType="num">
                                      <p:cBhvr additive="base">
                                        <p:cTn id="77" dur="1000" fill="hold"/>
                                        <p:tgtEl>
                                          <p:spTgt spid="49"/>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1000" fill="hold"/>
                                        <p:tgtEl>
                                          <p:spTgt spid="50"/>
                                        </p:tgtEl>
                                        <p:attrNameLst>
                                          <p:attrName>ppt_x</p:attrName>
                                        </p:attrNameLst>
                                      </p:cBhvr>
                                      <p:tavLst>
                                        <p:tav tm="0">
                                          <p:val>
                                            <p:strVal val="0-#ppt_w/2"/>
                                          </p:val>
                                        </p:tav>
                                        <p:tav tm="100000">
                                          <p:val>
                                            <p:strVal val="#ppt_x"/>
                                          </p:val>
                                        </p:tav>
                                      </p:tavLst>
                                    </p:anim>
                                    <p:anim calcmode="lin" valueType="num">
                                      <p:cBhvr additive="base">
                                        <p:cTn id="81" dur="1000" fill="hold"/>
                                        <p:tgtEl>
                                          <p:spTgt spid="50"/>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1000" fill="hold"/>
                                        <p:tgtEl>
                                          <p:spTgt spid="51"/>
                                        </p:tgtEl>
                                        <p:attrNameLst>
                                          <p:attrName>ppt_x</p:attrName>
                                        </p:attrNameLst>
                                      </p:cBhvr>
                                      <p:tavLst>
                                        <p:tav tm="0">
                                          <p:val>
                                            <p:strVal val="0-#ppt_w/2"/>
                                          </p:val>
                                        </p:tav>
                                        <p:tav tm="100000">
                                          <p:val>
                                            <p:strVal val="#ppt_x"/>
                                          </p:val>
                                        </p:tav>
                                      </p:tavLst>
                                    </p:anim>
                                    <p:anim calcmode="lin" valueType="num">
                                      <p:cBhvr additive="base">
                                        <p:cTn id="85" dur="1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ppt_x"/>
                                          </p:val>
                                        </p:tav>
                                        <p:tav tm="100000">
                                          <p:val>
                                            <p:strVal val="#ppt_x"/>
                                          </p:val>
                                        </p:tav>
                                      </p:tavLst>
                                    </p:anim>
                                    <p:anim calcmode="lin" valueType="num">
                                      <p:cBhvr additive="base">
                                        <p:cTn id="9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2" grpId="0"/>
      <p:bldP spid="18" grpId="0" animBg="1"/>
      <p:bldP spid="15" grpId="0"/>
      <p:bldP spid="11" grpId="0" animBg="1"/>
      <p:bldP spid="8" grpId="0"/>
      <p:bldP spid="30" grpId="0" animBg="1"/>
      <p:bldP spid="33" grpId="0" animBg="1"/>
      <p:bldP spid="42" grpId="0"/>
      <p:bldP spid="40" grpId="0" bldLvl="0" animBg="1"/>
      <p:bldP spid="41" grpId="0"/>
      <p:bldP spid="45" grpId="0" bldLvl="0" animBg="1"/>
      <p:bldP spid="46" grpId="0"/>
      <p:bldP spid="47" grpId="0" bldLvl="0" animBg="1"/>
      <p:bldP spid="48" grpId="0"/>
      <p:bldP spid="49" grpId="0" bldLvl="0" animBg="1"/>
      <p:bldP spid="50" grpId="0" bldLvl="0" animBg="1"/>
      <p:bldP spid="51" grpId="0" bldLvl="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8" name="五角星 27"/>
          <p:cNvSpPr/>
          <p:nvPr/>
        </p:nvSpPr>
        <p:spPr>
          <a:xfrm>
            <a:off x="486133" y="3259068"/>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36" name="PA_文本框 15"/>
          <p:cNvSpPr txBox="1"/>
          <p:nvPr>
            <p:custDataLst>
              <p:tags r:id="rId2"/>
            </p:custDataLst>
          </p:nvPr>
        </p:nvSpPr>
        <p:spPr>
          <a:xfrm>
            <a:off x="1890248" y="195486"/>
            <a:ext cx="6138136" cy="46166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3</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、大力实施“党建</a:t>
            </a: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连心、强基、模范’三大工程”</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5" name="图片 4" descr="WXP_7798"/>
          <p:cNvPicPr>
            <a:picLocks noChangeAspect="1"/>
          </p:cNvPicPr>
          <p:nvPr/>
        </p:nvPicPr>
        <p:blipFill>
          <a:blip r:embed="rId3"/>
          <a:stretch>
            <a:fillRect/>
          </a:stretch>
        </p:blipFill>
        <p:spPr>
          <a:xfrm>
            <a:off x="3091815" y="1014730"/>
            <a:ext cx="2627630" cy="1811655"/>
          </a:xfrm>
          <a:prstGeom prst="rect">
            <a:avLst/>
          </a:prstGeom>
        </p:spPr>
      </p:pic>
      <p:pic>
        <p:nvPicPr>
          <p:cNvPr id="6" name="图片 5" descr="WXP_7801"/>
          <p:cNvPicPr>
            <a:picLocks noChangeAspect="1"/>
          </p:cNvPicPr>
          <p:nvPr/>
        </p:nvPicPr>
        <p:blipFill>
          <a:blip r:embed="rId4"/>
          <a:stretch>
            <a:fillRect/>
          </a:stretch>
        </p:blipFill>
        <p:spPr>
          <a:xfrm>
            <a:off x="5719445" y="1014730"/>
            <a:ext cx="2560320" cy="1811655"/>
          </a:xfrm>
          <a:prstGeom prst="rect">
            <a:avLst/>
          </a:prstGeom>
        </p:spPr>
      </p:pic>
      <p:pic>
        <p:nvPicPr>
          <p:cNvPr id="7" name="图片 6" descr="WXP_7796"/>
          <p:cNvPicPr>
            <a:picLocks noChangeAspect="1"/>
          </p:cNvPicPr>
          <p:nvPr/>
        </p:nvPicPr>
        <p:blipFill>
          <a:blip r:embed="rId5"/>
          <a:stretch>
            <a:fillRect/>
          </a:stretch>
        </p:blipFill>
        <p:spPr>
          <a:xfrm>
            <a:off x="518795" y="1014730"/>
            <a:ext cx="2573020" cy="1811655"/>
          </a:xfrm>
          <a:prstGeom prst="rect">
            <a:avLst/>
          </a:prstGeom>
        </p:spPr>
      </p:pic>
      <p:sp>
        <p:nvSpPr>
          <p:cNvPr id="15" name="矩形 14"/>
          <p:cNvSpPr/>
          <p:nvPr/>
        </p:nvSpPr>
        <p:spPr>
          <a:xfrm>
            <a:off x="863621" y="2826385"/>
            <a:ext cx="7416758" cy="2100573"/>
          </a:xfrm>
          <a:prstGeom prst="rect">
            <a:avLst/>
          </a:prstGeom>
          <a:solidFill>
            <a:schemeClr val="bg1">
              <a:lumMod val="95000"/>
            </a:schemeClr>
          </a:solidFill>
        </p:spPr>
        <p:txBody>
          <a:bodyPr wrap="square" lIns="68577" tIns="34289" rIns="68577" bIns="34289">
            <a:spAutoFit/>
          </a:bodyPr>
          <a:lstStyle/>
          <a:p>
            <a:pPr>
              <a:lnSpc>
                <a:spcPct val="120000"/>
              </a:lnSpc>
            </a:pPr>
            <a:r>
              <a:rPr lang="zh-CN" altLang="en-US" dirty="0">
                <a:solidFill>
                  <a:schemeClr val="tx1">
                    <a:lumMod val="85000"/>
                    <a:lumOff val="15000"/>
                  </a:schemeClr>
                </a:solidFill>
                <a:cs typeface="+mn-ea"/>
                <a:sym typeface="+mn-lt"/>
              </a:rPr>
              <a:t>        我厅连续</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年被评为</a:t>
            </a:r>
            <a:r>
              <a:rPr lang="zh-CN" altLang="en-US" sz="2200" b="1" dirty="0">
                <a:solidFill>
                  <a:schemeClr val="accent5">
                    <a:lumMod val="60000"/>
                    <a:lumOff val="40000"/>
                  </a:schemeClr>
                </a:solidFill>
                <a:cs typeface="+mn-ea"/>
                <a:sym typeface="+mn-lt"/>
              </a:rPr>
              <a:t>省直机关党建工作优秀单位</a:t>
            </a:r>
            <a:r>
              <a:rPr lang="zh-CN" altLang="en-US" dirty="0">
                <a:solidFill>
                  <a:schemeClr val="tx1">
                    <a:lumMod val="85000"/>
                    <a:lumOff val="15000"/>
                  </a:schemeClr>
                </a:solidFill>
                <a:cs typeface="+mn-ea"/>
                <a:sym typeface="+mn-lt"/>
              </a:rPr>
              <a:t>；连续</a:t>
            </a:r>
            <a:r>
              <a:rPr lang="en-US" altLang="zh-CN" dirty="0">
                <a:solidFill>
                  <a:schemeClr val="tx1">
                    <a:lumMod val="85000"/>
                    <a:lumOff val="15000"/>
                  </a:schemeClr>
                </a:solidFill>
                <a:cs typeface="+mn-ea"/>
                <a:sym typeface="+mn-lt"/>
              </a:rPr>
              <a:t>7</a:t>
            </a:r>
            <a:r>
              <a:rPr lang="zh-CN" altLang="en-US" dirty="0">
                <a:solidFill>
                  <a:schemeClr val="tx1">
                    <a:lumMod val="85000"/>
                    <a:lumOff val="15000"/>
                  </a:schemeClr>
                </a:solidFill>
                <a:cs typeface="+mn-ea"/>
                <a:sym typeface="+mn-lt"/>
              </a:rPr>
              <a:t>年被评为</a:t>
            </a:r>
            <a:r>
              <a:rPr lang="zh-CN" altLang="en-US" sz="2200" b="1" dirty="0">
                <a:solidFill>
                  <a:schemeClr val="accent5">
                    <a:lumMod val="60000"/>
                    <a:lumOff val="40000"/>
                  </a:schemeClr>
                </a:solidFill>
                <a:cs typeface="+mn-ea"/>
                <a:sym typeface="+mn-lt"/>
              </a:rPr>
              <a:t>“江西省直机关文明单位”</a:t>
            </a:r>
            <a:r>
              <a:rPr lang="zh-CN" altLang="en-US" dirty="0">
                <a:solidFill>
                  <a:schemeClr val="tx1">
                    <a:lumMod val="85000"/>
                    <a:lumOff val="15000"/>
                  </a:schemeClr>
                </a:solidFill>
                <a:cs typeface="+mn-ea"/>
                <a:sym typeface="+mn-lt"/>
              </a:rPr>
              <a:t>；连续</a:t>
            </a:r>
            <a:r>
              <a:rPr lang="en-US" altLang="zh-CN" dirty="0">
                <a:solidFill>
                  <a:schemeClr val="tx1">
                    <a:lumMod val="85000"/>
                    <a:lumOff val="15000"/>
                  </a:schemeClr>
                </a:solidFill>
                <a:cs typeface="+mn-ea"/>
                <a:sym typeface="+mn-lt"/>
              </a:rPr>
              <a:t>4</a:t>
            </a:r>
            <a:r>
              <a:rPr lang="zh-CN" altLang="en-US" dirty="0">
                <a:solidFill>
                  <a:schemeClr val="tx1">
                    <a:lumMod val="85000"/>
                    <a:lumOff val="15000"/>
                  </a:schemeClr>
                </a:solidFill>
                <a:cs typeface="+mn-ea"/>
                <a:sym typeface="+mn-lt"/>
              </a:rPr>
              <a:t>年被评为</a:t>
            </a:r>
            <a:r>
              <a:rPr lang="zh-CN" altLang="en-US" sz="2200" b="1" dirty="0">
                <a:solidFill>
                  <a:schemeClr val="accent5">
                    <a:lumMod val="60000"/>
                    <a:lumOff val="40000"/>
                  </a:schemeClr>
                </a:solidFill>
                <a:cs typeface="+mn-ea"/>
                <a:sym typeface="+mn-lt"/>
              </a:rPr>
              <a:t>“江西省文明单位”</a:t>
            </a:r>
            <a:r>
              <a:rPr lang="zh-CN" altLang="en-US" dirty="0">
                <a:solidFill>
                  <a:schemeClr val="tx1">
                    <a:lumMod val="85000"/>
                    <a:lumOff val="15000"/>
                  </a:schemeClr>
                </a:solidFill>
                <a:cs typeface="+mn-ea"/>
                <a:sym typeface="+mn-lt"/>
              </a:rPr>
              <a:t>；连续</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年在江西省直部门</a:t>
            </a:r>
            <a:r>
              <a:rPr lang="zh-CN" altLang="en-US" sz="2200" b="1" dirty="0">
                <a:solidFill>
                  <a:schemeClr val="accent5">
                    <a:lumMod val="60000"/>
                    <a:lumOff val="40000"/>
                  </a:schemeClr>
                </a:solidFill>
                <a:cs typeface="+mn-ea"/>
                <a:sym typeface="+mn-lt"/>
              </a:rPr>
              <a:t>绩效考核优秀</a:t>
            </a:r>
            <a:r>
              <a:rPr lang="zh-CN" altLang="en-US" dirty="0">
                <a:solidFill>
                  <a:schemeClr val="tx1">
                    <a:lumMod val="85000"/>
                    <a:lumOff val="15000"/>
                  </a:schemeClr>
                </a:solidFill>
                <a:cs typeface="+mn-ea"/>
                <a:sym typeface="+mn-lt"/>
              </a:rPr>
              <a:t>。</a:t>
            </a:r>
            <a:r>
              <a:rPr lang="en-US" altLang="zh-CN" dirty="0">
                <a:solidFill>
                  <a:schemeClr val="tx1">
                    <a:lumMod val="85000"/>
                    <a:lumOff val="15000"/>
                  </a:schemeClr>
                </a:solidFill>
                <a:cs typeface="+mn-ea"/>
                <a:sym typeface="+mn-lt"/>
              </a:rPr>
              <a:t>2016</a:t>
            </a:r>
            <a:r>
              <a:rPr lang="zh-CN" altLang="en-US" dirty="0">
                <a:solidFill>
                  <a:schemeClr val="tx1">
                    <a:lumMod val="85000"/>
                    <a:lumOff val="15000"/>
                  </a:schemeClr>
                </a:solidFill>
                <a:cs typeface="+mn-ea"/>
                <a:sym typeface="+mn-lt"/>
              </a:rPr>
              <a:t>年我省科技进步环境指数在全国排位较上年</a:t>
            </a:r>
            <a:r>
              <a:rPr lang="zh-CN" altLang="en-US" sz="2200" b="1" dirty="0">
                <a:solidFill>
                  <a:schemeClr val="accent5">
                    <a:lumMod val="60000"/>
                    <a:lumOff val="40000"/>
                  </a:schemeClr>
                </a:solidFill>
                <a:cs typeface="+mn-ea"/>
                <a:sym typeface="+mn-lt"/>
              </a:rPr>
              <a:t>前移</a:t>
            </a:r>
            <a:r>
              <a:rPr lang="en-US" altLang="zh-CN" sz="2200" b="1" dirty="0">
                <a:solidFill>
                  <a:schemeClr val="accent5">
                    <a:lumMod val="60000"/>
                    <a:lumOff val="40000"/>
                  </a:schemeClr>
                </a:solidFill>
                <a:cs typeface="+mn-ea"/>
                <a:sym typeface="+mn-lt"/>
              </a:rPr>
              <a:t>7</a:t>
            </a:r>
            <a:r>
              <a:rPr lang="zh-CN" altLang="en-US" sz="2200" b="1" dirty="0">
                <a:solidFill>
                  <a:schemeClr val="accent5">
                    <a:lumMod val="60000"/>
                    <a:lumOff val="40000"/>
                  </a:schemeClr>
                </a:solidFill>
                <a:cs typeface="+mn-ea"/>
                <a:sym typeface="+mn-lt"/>
              </a:rPr>
              <a:t>位</a:t>
            </a:r>
            <a:r>
              <a:rPr lang="zh-CN" altLang="en-US" dirty="0">
                <a:solidFill>
                  <a:schemeClr val="tx1">
                    <a:lumMod val="85000"/>
                    <a:lumOff val="15000"/>
                  </a:schemeClr>
                </a:solidFill>
                <a:cs typeface="+mn-ea"/>
                <a:sym typeface="+mn-lt"/>
              </a:rPr>
              <a:t>；科技进步综合水平在全国排位</a:t>
            </a:r>
            <a:r>
              <a:rPr lang="zh-CN" altLang="en-US" sz="2200" b="1" dirty="0">
                <a:solidFill>
                  <a:schemeClr val="accent5">
                    <a:lumMod val="60000"/>
                    <a:lumOff val="40000"/>
                  </a:schemeClr>
                </a:solidFill>
                <a:cs typeface="+mn-ea"/>
                <a:sym typeface="+mn-lt"/>
              </a:rPr>
              <a:t>前移</a:t>
            </a:r>
            <a:r>
              <a:rPr lang="en-US" altLang="zh-CN" sz="2200" b="1" dirty="0">
                <a:solidFill>
                  <a:schemeClr val="accent5">
                    <a:lumMod val="60000"/>
                    <a:lumOff val="40000"/>
                  </a:schemeClr>
                </a:solidFill>
                <a:cs typeface="+mn-ea"/>
                <a:sym typeface="+mn-lt"/>
              </a:rPr>
              <a:t>2</a:t>
            </a:r>
            <a:r>
              <a:rPr lang="zh-CN" altLang="en-US" sz="2200" b="1" dirty="0">
                <a:solidFill>
                  <a:schemeClr val="accent5">
                    <a:lumMod val="60000"/>
                    <a:lumOff val="40000"/>
                  </a:schemeClr>
                </a:solidFill>
                <a:cs typeface="+mn-ea"/>
                <a:sym typeface="+mn-lt"/>
              </a:rPr>
              <a:t>位</a:t>
            </a:r>
            <a:r>
              <a:rPr lang="zh-CN" altLang="en-US" dirty="0">
                <a:solidFill>
                  <a:schemeClr val="tx1">
                    <a:lumMod val="85000"/>
                    <a:lumOff val="15000"/>
                  </a:schemeClr>
                </a:solidFill>
                <a:cs typeface="+mn-ea"/>
                <a:sym typeface="+mn-lt"/>
              </a:rPr>
              <a:t>。</a:t>
            </a:r>
            <a:endParaRPr lang="zh-CN" altLang="en-US" dirty="0">
              <a:solidFill>
                <a:schemeClr val="tx1">
                  <a:lumMod val="85000"/>
                  <a:lumOff val="15000"/>
                </a:schemeClr>
              </a:solidFill>
              <a:cs typeface="+mn-ea"/>
              <a:sym typeface="+mn-lt"/>
            </a:endParaRPr>
          </a:p>
        </p:txBody>
      </p:sp>
      <p:pic>
        <p:nvPicPr>
          <p:cNvPr id="22" name="图片 21" descr="20161118 1029"/>
          <p:cNvPicPr>
            <a:picLocks noChangeAspect="1"/>
          </p:cNvPicPr>
          <p:nvPr/>
        </p:nvPicPr>
        <p:blipFill>
          <a:blip r:embed="rId6" cstate="print"/>
          <a:stretch>
            <a:fillRect/>
          </a:stretch>
        </p:blipFill>
        <p:spPr>
          <a:xfrm>
            <a:off x="0" y="4315565"/>
            <a:ext cx="9144000" cy="798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1000" fill="hold"/>
                                        <p:tgtEl>
                                          <p:spTgt spid="28"/>
                                        </p:tgtEl>
                                        <p:attrNameLst>
                                          <p:attrName>ppt_x</p:attrName>
                                        </p:attrNameLst>
                                      </p:cBhvr>
                                      <p:tavLst>
                                        <p:tav tm="0">
                                          <p:val>
                                            <p:strVal val="0-#ppt_w/2"/>
                                          </p:val>
                                        </p:tav>
                                        <p:tav tm="100000">
                                          <p:val>
                                            <p:strVal val="#ppt_x"/>
                                          </p:val>
                                        </p:tav>
                                      </p:tavLst>
                                    </p:anim>
                                    <p:anim calcmode="lin" valueType="num">
                                      <p:cBhvr additive="base">
                                        <p:cTn id="11" dur="1000" fill="hold"/>
                                        <p:tgtEl>
                                          <p:spTgt spid="2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p:tgtEl>
                                          <p:spTgt spid="36"/>
                                        </p:tgtEl>
                                        <p:attrNameLst>
                                          <p:attrName>ppt_y</p:attrName>
                                        </p:attrNameLst>
                                      </p:cBhvr>
                                      <p:tavLst>
                                        <p:tav tm="0">
                                          <p:val>
                                            <p:strVal val="#ppt_y+#ppt_h*1.125000"/>
                                          </p:val>
                                        </p:tav>
                                        <p:tav tm="100000">
                                          <p:val>
                                            <p:strVal val="#ppt_y"/>
                                          </p:val>
                                        </p:tav>
                                      </p:tavLst>
                                    </p:anim>
                                    <p:animEffect transition="in" filter="wipe(up)">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6"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5" name="矩形 44"/>
          <p:cNvSpPr/>
          <p:nvPr/>
        </p:nvSpPr>
        <p:spPr>
          <a:xfrm>
            <a:off x="0" y="1253617"/>
            <a:ext cx="9144000" cy="28524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8" name="组合 47"/>
          <p:cNvGrpSpPr/>
          <p:nvPr/>
        </p:nvGrpSpPr>
        <p:grpSpPr>
          <a:xfrm>
            <a:off x="4052159" y="1356892"/>
            <a:ext cx="282983" cy="262401"/>
            <a:chOff x="4092420" y="4687787"/>
            <a:chExt cx="174626" cy="161925"/>
          </a:xfrm>
          <a:solidFill>
            <a:srgbClr val="FFC000"/>
          </a:solidFill>
        </p:grpSpPr>
        <p:sp>
          <p:nvSpPr>
            <p:cNvPr id="53" name="Freeform 324"/>
            <p:cNvSpPr/>
            <p:nvPr/>
          </p:nvSpPr>
          <p:spPr bwMode="auto">
            <a:xfrm>
              <a:off x="4092420" y="4687787"/>
              <a:ext cx="71438" cy="16192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zh-CN" altLang="en-US">
                <a:cs typeface="+mn-ea"/>
                <a:sym typeface="+mn-lt"/>
              </a:endParaRPr>
            </a:p>
          </p:txBody>
        </p:sp>
        <p:sp>
          <p:nvSpPr>
            <p:cNvPr id="54" name="Freeform 325"/>
            <p:cNvSpPr/>
            <p:nvPr/>
          </p:nvSpPr>
          <p:spPr bwMode="auto">
            <a:xfrm>
              <a:off x="4194021" y="4687787"/>
              <a:ext cx="73025" cy="16192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zh-CN" altLang="en-US">
                <a:cs typeface="+mn-ea"/>
                <a:sym typeface="+mn-lt"/>
              </a:endParaRPr>
            </a:p>
          </p:txBody>
        </p:sp>
      </p:grpSp>
      <p:grpSp>
        <p:nvGrpSpPr>
          <p:cNvPr id="49" name="组合 48"/>
          <p:cNvGrpSpPr/>
          <p:nvPr/>
        </p:nvGrpSpPr>
        <p:grpSpPr>
          <a:xfrm rot="10800000">
            <a:off x="8618507" y="3649001"/>
            <a:ext cx="282981" cy="262401"/>
            <a:chOff x="4225290" y="4704096"/>
            <a:chExt cx="174625" cy="161925"/>
          </a:xfrm>
          <a:solidFill>
            <a:srgbClr val="FFC000"/>
          </a:solidFill>
        </p:grpSpPr>
        <p:sp>
          <p:nvSpPr>
            <p:cNvPr id="51" name="Freeform 324"/>
            <p:cNvSpPr/>
            <p:nvPr/>
          </p:nvSpPr>
          <p:spPr bwMode="auto">
            <a:xfrm>
              <a:off x="4225290" y="4704096"/>
              <a:ext cx="71438" cy="16192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zh-CN" altLang="en-US" dirty="0">
                <a:cs typeface="+mn-ea"/>
                <a:sym typeface="+mn-lt"/>
              </a:endParaRPr>
            </a:p>
          </p:txBody>
        </p:sp>
        <p:sp>
          <p:nvSpPr>
            <p:cNvPr id="52" name="Freeform 325"/>
            <p:cNvSpPr/>
            <p:nvPr/>
          </p:nvSpPr>
          <p:spPr bwMode="auto">
            <a:xfrm>
              <a:off x="4326890" y="4704096"/>
              <a:ext cx="73025" cy="16192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zh-CN" altLang="en-US">
                <a:cs typeface="+mn-ea"/>
                <a:sym typeface="+mn-lt"/>
              </a:endParaRPr>
            </a:p>
          </p:txBody>
        </p:sp>
      </p:grpSp>
      <p:sp>
        <p:nvSpPr>
          <p:cNvPr id="50" name="矩形 49"/>
          <p:cNvSpPr/>
          <p:nvPr/>
        </p:nvSpPr>
        <p:spPr>
          <a:xfrm>
            <a:off x="4335142" y="1356892"/>
            <a:ext cx="4448008" cy="2645853"/>
          </a:xfrm>
          <a:prstGeom prst="rect">
            <a:avLst/>
          </a:prstGeom>
          <a:noFill/>
        </p:spPr>
        <p:txBody>
          <a:bodyPr wrap="square" rtlCol="0">
            <a:spAutoFit/>
          </a:bodyPr>
          <a:lstStyle/>
          <a:p>
            <a:pPr>
              <a:lnSpc>
                <a:spcPct val="120000"/>
              </a:lnSpc>
            </a:pPr>
            <a:r>
              <a:rPr lang="zh-CN" altLang="en-US" sz="2000" dirty="0">
                <a:solidFill>
                  <a:schemeClr val="bg1"/>
                </a:solidFill>
                <a:cs typeface="+mn-ea"/>
                <a:sym typeface="+mn-lt"/>
              </a:rPr>
              <a:t>下一步，我们将认真贯彻落实全国科技管理系统党建工作交流会精神，积极探索我厅党建工作与省委省政府中心工作和科技创新工作融合的新模式、新常态，加快推进创新型江西建设，以优异成绩迎接党的十九大胜利召开！</a:t>
            </a:r>
            <a:endParaRPr lang="zh-CN" altLang="en-US" sz="2000" dirty="0">
              <a:solidFill>
                <a:schemeClr val="bg1"/>
              </a:solidFill>
              <a:cs typeface="+mn-ea"/>
              <a:sym typeface="+mn-lt"/>
            </a:endParaRPr>
          </a:p>
        </p:txBody>
      </p:sp>
      <p:pic>
        <p:nvPicPr>
          <p:cNvPr id="14" name="PA_图片 13"/>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341176" y="987574"/>
            <a:ext cx="3556940" cy="2000779"/>
          </a:xfrm>
          <a:prstGeom prst="rect">
            <a:avLst/>
          </a:prstGeom>
          <a:effectLst>
            <a:outerShdw blurRad="50800" dist="88900" dir="12600000" algn="l" rotWithShape="0">
              <a:srgbClr val="FFC000">
                <a:alpha val="40000"/>
              </a:srgbClr>
            </a:outerShdw>
          </a:effectLst>
        </p:spPr>
      </p:pic>
      <p:pic>
        <p:nvPicPr>
          <p:cNvPr id="12" name="图片 11" descr="20161118 1029"/>
          <p:cNvPicPr>
            <a:picLocks noChangeAspect="1"/>
          </p:cNvPicPr>
          <p:nvPr/>
        </p:nvPicPr>
        <p:blipFill>
          <a:blip r:embed="rId4" cstate="print"/>
          <a:stretch>
            <a:fillRect/>
          </a:stretch>
        </p:blipFill>
        <p:spPr>
          <a:xfrm>
            <a:off x="0" y="4315565"/>
            <a:ext cx="9144000" cy="798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10"/>
                                        <p:tgtEl>
                                          <p:spTgt spid="4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down)">
                                      <p:cBhvr>
                                        <p:cTn id="21" dur="250"/>
                                        <p:tgtEl>
                                          <p:spTgt spid="4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down)">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TextBox 8"/>
          <p:cNvSpPr txBox="1"/>
          <p:nvPr/>
        </p:nvSpPr>
        <p:spPr>
          <a:xfrm>
            <a:off x="1259632" y="1925934"/>
            <a:ext cx="7056784" cy="1104918"/>
          </a:xfrm>
          <a:prstGeom prst="rect">
            <a:avLst/>
          </a:prstGeom>
          <a:noFill/>
          <a:effectLst/>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6000" dirty="0">
                <a:solidFill>
                  <a:srgbClr val="C00000"/>
                </a:solidFill>
                <a:effectLst>
                  <a:outerShdw blurRad="38100" dist="38100" dir="2700000" algn="tl">
                    <a:srgbClr val="000000">
                      <a:alpha val="43137"/>
                    </a:srgbClr>
                  </a:outerShdw>
                </a:effectLst>
                <a:latin typeface="+mn-lt"/>
                <a:ea typeface="+mn-ea"/>
                <a:cs typeface="+mn-ea"/>
                <a:sym typeface="+mn-lt"/>
              </a:rPr>
              <a:t>谢  谢！</a:t>
            </a:r>
            <a:endParaRPr lang="zh-CN" altLang="en-US" sz="6000" dirty="0">
              <a:solidFill>
                <a:srgbClr val="C00000"/>
              </a:solidFill>
              <a:effectLst>
                <a:outerShdw blurRad="38100" dist="38100" dir="2700000" algn="tl">
                  <a:srgbClr val="000000">
                    <a:alpha val="43137"/>
                  </a:srgbClr>
                </a:outerShdw>
              </a:effectLst>
              <a:latin typeface="+mn-lt"/>
              <a:ea typeface="+mn-ea"/>
              <a:cs typeface="+mn-ea"/>
              <a:sym typeface="+mn-lt"/>
            </a:endParaRPr>
          </a:p>
        </p:txBody>
      </p:sp>
      <p:pic>
        <p:nvPicPr>
          <p:cNvPr id="4" name="图片 3" descr="20161118 1029"/>
          <p:cNvPicPr>
            <a:picLocks noChangeAspect="1"/>
          </p:cNvPicPr>
          <p:nvPr/>
        </p:nvPicPr>
        <p:blipFill>
          <a:blip r:embed="rId2" cstate="print"/>
          <a:stretch>
            <a:fillRect/>
          </a:stretch>
        </p:blipFill>
        <p:spPr>
          <a:xfrm>
            <a:off x="-15201" y="3609172"/>
            <a:ext cx="9144000" cy="1534328"/>
          </a:xfrm>
          <a:prstGeom prst="rect">
            <a:avLst/>
          </a:prstGeom>
        </p:spPr>
      </p:pic>
      <p:pic>
        <p:nvPicPr>
          <p:cNvPr id="5" name="图片 4" descr="20161118 1029"/>
          <p:cNvPicPr>
            <a:picLocks noChangeAspect="1"/>
          </p:cNvPicPr>
          <p:nvPr/>
        </p:nvPicPr>
        <p:blipFill>
          <a:blip r:embed="rId3" cstate="print"/>
          <a:stretch>
            <a:fillRect/>
          </a:stretch>
        </p:blipFill>
        <p:spPr>
          <a:xfrm rot="10800000">
            <a:off x="0" y="-13161"/>
            <a:ext cx="9144000" cy="1044490"/>
          </a:xfrm>
          <a:prstGeom prst="rect">
            <a:avLst/>
          </a:prstGeom>
        </p:spPr>
      </p:pic>
      <p:pic>
        <p:nvPicPr>
          <p:cNvPr id="6" name="图片 5" descr="20161118 1029"/>
          <p:cNvPicPr>
            <a:picLocks noChangeAspect="1"/>
          </p:cNvPicPr>
          <p:nvPr/>
        </p:nvPicPr>
        <p:blipFill>
          <a:blip r:embed="rId4" cstate="print"/>
          <a:stretch>
            <a:fillRect/>
          </a:stretch>
        </p:blipFill>
        <p:spPr>
          <a:xfrm rot="10800000">
            <a:off x="-15201" y="-20538"/>
            <a:ext cx="9144000" cy="1368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图片 3" descr="3-2"/>
          <p:cNvPicPr>
            <a:picLocks noChangeAspect="1"/>
          </p:cNvPicPr>
          <p:nvPr/>
        </p:nvPicPr>
        <p:blipFill>
          <a:blip r:embed="rId2" cstate="print"/>
          <a:stretch>
            <a:fillRect/>
          </a:stretch>
        </p:blipFill>
        <p:spPr>
          <a:xfrm>
            <a:off x="5786755" y="2802255"/>
            <a:ext cx="3197860" cy="2035175"/>
          </a:xfrm>
          <a:prstGeom prst="roundRect">
            <a:avLst/>
          </a:prstGeom>
        </p:spPr>
      </p:pic>
      <p:sp>
        <p:nvSpPr>
          <p:cNvPr id="56" name="Text Placeholder 4"/>
          <p:cNvSpPr txBox="1"/>
          <p:nvPr/>
        </p:nvSpPr>
        <p:spPr>
          <a:xfrm>
            <a:off x="125760" y="915566"/>
            <a:ext cx="5544616" cy="3528392"/>
          </a:xfrm>
          <a:prstGeom prst="rect">
            <a:avLst/>
          </a:prstGeom>
          <a:solidFill>
            <a:srgbClr val="FFFFFF">
              <a:alpha val="74902"/>
            </a:srgbClr>
          </a:solidFill>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       </a:t>
            </a:r>
            <a:r>
              <a:rPr lang="zh-CN" altLang="zh-CN" sz="2200" dirty="0">
                <a:solidFill>
                  <a:srgbClr val="0B2BB5"/>
                </a:solidFill>
                <a:latin typeface="+mj-ea"/>
                <a:ea typeface="+mj-ea"/>
              </a:rPr>
              <a:t>习近平总书记来江西考察时指出，</a:t>
            </a:r>
            <a:r>
              <a:rPr lang="zh-CN" altLang="zh-CN" sz="2600" b="1" dirty="0">
                <a:solidFill>
                  <a:srgbClr val="FF0000"/>
                </a:solidFill>
                <a:latin typeface="+mj-ea"/>
                <a:ea typeface="+mj-ea"/>
              </a:rPr>
              <a:t>江西要在弘扬井冈山精神上努力走在前列，创造新的经验。</a:t>
            </a:r>
            <a:endParaRPr lang="zh-CN" altLang="zh-CN" sz="2600" b="1" dirty="0">
              <a:solidFill>
                <a:srgbClr val="FF0000"/>
              </a:solidFill>
              <a:latin typeface="+mj-ea"/>
              <a:ea typeface="+mj-ea"/>
            </a:endParaRPr>
          </a:p>
          <a:p>
            <a:pPr marL="0" indent="0">
              <a:buNone/>
            </a:pPr>
            <a:r>
              <a:rPr lang="en-US" altLang="zh-CN" sz="2400" dirty="0">
                <a:solidFill>
                  <a:srgbClr val="0B2BB5"/>
                </a:solidFill>
                <a:latin typeface="+mj-ea"/>
                <a:ea typeface="+mj-ea"/>
              </a:rPr>
              <a:t>       </a:t>
            </a:r>
            <a:r>
              <a:rPr lang="zh-CN" altLang="zh-CN" sz="2200" dirty="0">
                <a:solidFill>
                  <a:srgbClr val="0B2BB5"/>
                </a:solidFill>
                <a:latin typeface="+mj-ea"/>
                <a:ea typeface="+mj-ea"/>
              </a:rPr>
              <a:t>中央政治局常委、中央书记处书记刘云山同志在参加全国人大江西代表团审议时，希望</a:t>
            </a:r>
            <a:r>
              <a:rPr lang="zh-CN" altLang="zh-CN" sz="2600" b="1" dirty="0">
                <a:solidFill>
                  <a:srgbClr val="FF0000"/>
                </a:solidFill>
                <a:latin typeface="+mj-ea"/>
                <a:ea typeface="+mj-ea"/>
              </a:rPr>
              <a:t>江西在</a:t>
            </a:r>
            <a:r>
              <a:rPr lang="en-US" altLang="zh-CN" sz="2600" b="1" dirty="0">
                <a:solidFill>
                  <a:srgbClr val="FF0000"/>
                </a:solidFill>
                <a:latin typeface="+mj-ea"/>
                <a:ea typeface="+mj-ea"/>
              </a:rPr>
              <a:t>“</a:t>
            </a:r>
            <a:r>
              <a:rPr lang="zh-CN" altLang="zh-CN" sz="2600" b="1" dirty="0">
                <a:solidFill>
                  <a:srgbClr val="FF0000"/>
                </a:solidFill>
                <a:latin typeface="+mj-ea"/>
                <a:ea typeface="+mj-ea"/>
              </a:rPr>
              <a:t>两学一做</a:t>
            </a:r>
            <a:r>
              <a:rPr lang="en-US" altLang="zh-CN" sz="2600" b="1" dirty="0">
                <a:solidFill>
                  <a:srgbClr val="FF0000"/>
                </a:solidFill>
                <a:latin typeface="+mj-ea"/>
                <a:ea typeface="+mj-ea"/>
              </a:rPr>
              <a:t>”</a:t>
            </a:r>
            <a:r>
              <a:rPr lang="zh-CN" altLang="zh-CN" sz="2600" b="1" dirty="0">
                <a:solidFill>
                  <a:srgbClr val="FF0000"/>
                </a:solidFill>
                <a:latin typeface="+mj-ea"/>
                <a:ea typeface="+mj-ea"/>
              </a:rPr>
              <a:t>学习教育中能够走在前列，创造好的经验。</a:t>
            </a:r>
            <a:endParaRPr lang="zh-CN" altLang="zh-CN" sz="2600" b="1" dirty="0">
              <a:solidFill>
                <a:srgbClr val="FF0000"/>
              </a:solidFill>
              <a:latin typeface="+mj-ea"/>
              <a:ea typeface="+mj-ea"/>
            </a:endParaRPr>
          </a:p>
          <a:p>
            <a:pPr marL="0" indent="0">
              <a:buNone/>
            </a:pPr>
            <a:r>
              <a:rPr lang="en-US" altLang="zh-CN" sz="2200" dirty="0">
                <a:solidFill>
                  <a:srgbClr val="0B2BB5"/>
                </a:solidFill>
                <a:latin typeface="+mj-ea"/>
                <a:ea typeface="+mj-ea"/>
              </a:rPr>
              <a:t>       </a:t>
            </a:r>
            <a:r>
              <a:rPr lang="zh-CN" altLang="zh-CN" sz="2200" dirty="0">
                <a:solidFill>
                  <a:srgbClr val="0B2BB5"/>
                </a:solidFill>
                <a:latin typeface="+mj-ea"/>
                <a:ea typeface="+mj-ea"/>
              </a:rPr>
              <a:t>我厅紧紧围绕</a:t>
            </a:r>
            <a:r>
              <a:rPr lang="en-US" altLang="zh-CN" sz="2600" b="1" dirty="0">
                <a:solidFill>
                  <a:srgbClr val="FF0000"/>
                </a:solidFill>
                <a:latin typeface="+mj-ea"/>
                <a:ea typeface="+mj-ea"/>
              </a:rPr>
              <a:t>“</a:t>
            </a:r>
            <a:r>
              <a:rPr lang="zh-CN" altLang="zh-CN" sz="2600" b="1" dirty="0">
                <a:solidFill>
                  <a:srgbClr val="FF0000"/>
                </a:solidFill>
                <a:latin typeface="+mj-ea"/>
                <a:ea typeface="+mj-ea"/>
              </a:rPr>
              <a:t>两个走在前列</a:t>
            </a:r>
            <a:r>
              <a:rPr lang="en-US" altLang="zh-CN" sz="2600" b="1" dirty="0">
                <a:solidFill>
                  <a:srgbClr val="FF0000"/>
                </a:solidFill>
                <a:latin typeface="+mj-ea"/>
                <a:ea typeface="+mj-ea"/>
              </a:rPr>
              <a:t>”</a:t>
            </a:r>
            <a:r>
              <a:rPr lang="zh-CN" altLang="zh-CN" sz="2200" dirty="0">
                <a:solidFill>
                  <a:srgbClr val="0B2BB5"/>
                </a:solidFill>
                <a:latin typeface="+mj-ea"/>
                <a:ea typeface="+mj-ea"/>
              </a:rPr>
              <a:t>的要求，突出江西特色，努力提升党建工作水平。</a:t>
            </a:r>
            <a:endParaRPr lang="zh-CN" altLang="zh-CN" sz="2200" dirty="0">
              <a:solidFill>
                <a:srgbClr val="0B2BB5"/>
              </a:solidFill>
              <a:latin typeface="+mj-ea"/>
              <a:ea typeface="+mj-ea"/>
            </a:endParaRPr>
          </a:p>
        </p:txBody>
      </p:sp>
      <p:pic>
        <p:nvPicPr>
          <p:cNvPr id="6" name="图片 5" descr="20161118 1029"/>
          <p:cNvPicPr>
            <a:picLocks noChangeAspect="1"/>
          </p:cNvPicPr>
          <p:nvPr/>
        </p:nvPicPr>
        <p:blipFill>
          <a:blip r:embed="rId3" cstate="print"/>
          <a:stretch>
            <a:fillRect/>
          </a:stretch>
        </p:blipFill>
        <p:spPr>
          <a:xfrm>
            <a:off x="0" y="4214823"/>
            <a:ext cx="9144000" cy="899367"/>
          </a:xfrm>
          <a:prstGeom prst="rect">
            <a:avLst/>
          </a:prstGeom>
        </p:spPr>
      </p:pic>
      <p:pic>
        <p:nvPicPr>
          <p:cNvPr id="2" name="图片 1" descr="3-1"/>
          <p:cNvPicPr>
            <a:picLocks noChangeAspect="1"/>
          </p:cNvPicPr>
          <p:nvPr/>
        </p:nvPicPr>
        <p:blipFill>
          <a:blip r:embed="rId4"/>
          <a:stretch>
            <a:fillRect/>
          </a:stretch>
        </p:blipFill>
        <p:spPr>
          <a:xfrm>
            <a:off x="5786755" y="598170"/>
            <a:ext cx="3009265" cy="2204085"/>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PA_文本框 15"/>
          <p:cNvSpPr txBox="1"/>
          <p:nvPr>
            <p:custDataLst>
              <p:tags r:id="rId2"/>
            </p:custDataLst>
          </p:nvPr>
        </p:nvSpPr>
        <p:spPr>
          <a:xfrm>
            <a:off x="3977674" y="2010953"/>
            <a:ext cx="4752528" cy="156781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zh-CN" altLang="en-US" sz="2400" dirty="0">
                <a:solidFill>
                  <a:srgbClr val="C00000"/>
                </a:solidFill>
                <a:latin typeface="+mn-lt"/>
                <a:ea typeface="+mn-ea"/>
                <a:cs typeface="+mn-ea"/>
                <a:sym typeface="+mn-lt"/>
              </a:rPr>
              <a:t>突出一个</a:t>
            </a:r>
            <a:r>
              <a:rPr lang="zh-CN" altLang="en-US" sz="3200" dirty="0">
                <a:solidFill>
                  <a:srgbClr val="C00000"/>
                </a:solidFill>
                <a:latin typeface="+mn-lt"/>
                <a:ea typeface="+mn-ea"/>
                <a:cs typeface="+mn-ea"/>
                <a:sym typeface="+mn-lt"/>
              </a:rPr>
              <a:t>“红”</a:t>
            </a:r>
            <a:r>
              <a:rPr lang="zh-CN" altLang="en-US" sz="2400" dirty="0">
                <a:solidFill>
                  <a:srgbClr val="C00000"/>
                </a:solidFill>
                <a:latin typeface="+mn-lt"/>
                <a:ea typeface="+mn-ea"/>
                <a:cs typeface="+mn-ea"/>
                <a:sym typeface="+mn-lt"/>
              </a:rPr>
              <a:t>字：</a:t>
            </a:r>
            <a:endParaRPr lang="en-US" altLang="zh-CN" sz="2400" dirty="0">
              <a:solidFill>
                <a:srgbClr val="C00000"/>
              </a:solidFill>
              <a:latin typeface="+mn-lt"/>
              <a:ea typeface="+mn-ea"/>
              <a:cs typeface="+mn-ea"/>
              <a:sym typeface="+mn-lt"/>
            </a:endParaRPr>
          </a:p>
          <a:p>
            <a:pPr>
              <a:lnSpc>
                <a:spcPct val="120000"/>
              </a:lnSpc>
            </a:pPr>
            <a:r>
              <a:rPr lang="zh-CN" altLang="en-US" sz="2400" dirty="0">
                <a:solidFill>
                  <a:srgbClr val="C00000"/>
                </a:solidFill>
                <a:latin typeface="+mn-lt"/>
                <a:ea typeface="+mn-ea"/>
                <a:cs typeface="+mn-ea"/>
                <a:sym typeface="+mn-lt"/>
              </a:rPr>
              <a:t>传承红色基因，激活基层党组织生机活力</a:t>
            </a:r>
            <a:endParaRPr lang="zh-CN" altLang="en-US" sz="2400" dirty="0">
              <a:solidFill>
                <a:srgbClr val="C00000"/>
              </a:solidFill>
              <a:latin typeface="+mn-lt"/>
              <a:ea typeface="+mn-ea"/>
              <a:cs typeface="+mn-ea"/>
              <a:sym typeface="+mn-lt"/>
            </a:endParaRPr>
          </a:p>
        </p:txBody>
      </p:sp>
      <p:grpSp>
        <p:nvGrpSpPr>
          <p:cNvPr id="10" name="组合 9"/>
          <p:cNvGrpSpPr/>
          <p:nvPr/>
        </p:nvGrpSpPr>
        <p:grpSpPr>
          <a:xfrm>
            <a:off x="899592" y="1203598"/>
            <a:ext cx="2838291" cy="3181806"/>
            <a:chOff x="1089765" y="2046420"/>
            <a:chExt cx="2576347" cy="2888159"/>
          </a:xfrm>
          <a:effectLst>
            <a:outerShdw blurRad="50800" dist="38100" dir="2700000" algn="tl" rotWithShape="0">
              <a:schemeClr val="bg2">
                <a:lumMod val="10000"/>
                <a:alpha val="40000"/>
              </a:schemeClr>
            </a:outerShdw>
          </a:effectLst>
        </p:grpSpPr>
        <p:grpSp>
          <p:nvGrpSpPr>
            <p:cNvPr id="11" name="组合 10"/>
            <p:cNvGrpSpPr/>
            <p:nvPr/>
          </p:nvGrpSpPr>
          <p:grpSpPr>
            <a:xfrm>
              <a:off x="1309389" y="2284196"/>
              <a:ext cx="2137103" cy="2395754"/>
              <a:chOff x="1781780" y="2222695"/>
              <a:chExt cx="2137103" cy="2395754"/>
            </a:xfrm>
          </p:grpSpPr>
          <p:sp>
            <p:nvSpPr>
              <p:cNvPr id="15" name="Freeform 19"/>
              <p:cNvSpPr/>
              <p:nvPr/>
            </p:nvSpPr>
            <p:spPr bwMode="auto">
              <a:xfrm>
                <a:off x="1781780" y="2222695"/>
                <a:ext cx="2137103" cy="239575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20"/>
              <p:cNvSpPr>
                <a:spLocks noChangeArrowheads="1"/>
              </p:cNvSpPr>
              <p:nvPr/>
            </p:nvSpPr>
            <p:spPr bwMode="auto">
              <a:xfrm>
                <a:off x="2249970" y="2884223"/>
                <a:ext cx="1200718" cy="108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Freeform 19"/>
            <p:cNvSpPr/>
            <p:nvPr/>
          </p:nvSpPr>
          <p:spPr bwMode="auto">
            <a:xfrm>
              <a:off x="1089765" y="2046420"/>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descr="20161118 1029"/>
          <p:cNvPicPr>
            <a:picLocks noChangeAspect="1"/>
          </p:cNvPicPr>
          <p:nvPr/>
        </p:nvPicPr>
        <p:blipFill>
          <a:blip r:embed="rId3" cstate="print"/>
          <a:stretch>
            <a:fillRect/>
          </a:stretch>
        </p:blipFill>
        <p:spPr>
          <a:xfrm>
            <a:off x="0" y="3867895"/>
            <a:ext cx="9144000" cy="12462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0"/>
                                        </p:tgtEl>
                                        <p:attrNameLst>
                                          <p:attrName>ppt_x</p:attrName>
                                          <p:attrName>ppt_y</p:attrName>
                                        </p:attrNameLst>
                                      </p:cBhvr>
                                    </p:animMotion>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图片 3" descr="5-3"/>
          <p:cNvPicPr>
            <a:picLocks noChangeAspect="1"/>
          </p:cNvPicPr>
          <p:nvPr/>
        </p:nvPicPr>
        <p:blipFill>
          <a:blip r:embed="rId2" cstate="print"/>
          <a:srcRect l="4050" t="1572" r="-4050" b="-1572"/>
          <a:stretch>
            <a:fillRect/>
          </a:stretch>
        </p:blipFill>
        <p:spPr>
          <a:xfrm>
            <a:off x="6341745" y="2742565"/>
            <a:ext cx="2752725" cy="1696085"/>
          </a:xfrm>
          <a:prstGeom prst="roundRect">
            <a:avLst/>
          </a:prstGeom>
        </p:spPr>
      </p:pic>
      <p:sp>
        <p:nvSpPr>
          <p:cNvPr id="170" name="PA_文本框 15"/>
          <p:cNvSpPr txBox="1"/>
          <p:nvPr>
            <p:custDataLst>
              <p:tags r:id="rId3"/>
            </p:custDataLst>
          </p:nvPr>
        </p:nvSpPr>
        <p:spPr>
          <a:xfrm>
            <a:off x="811645" y="128522"/>
            <a:ext cx="7520710" cy="461665"/>
          </a:xfrm>
          <a:prstGeom prst="rect">
            <a:avLst/>
          </a:prstGeom>
          <a:solidFill>
            <a:srgbClr val="FFFFFF">
              <a:alpha val="60000"/>
            </a:srgbClr>
          </a:solid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1</a:t>
            </a:r>
            <a:r>
              <a:rPr lang="zh-CN" altLang="en-US" sz="2000" dirty="0" smtClean="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、发挥</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江西红色</a:t>
            </a:r>
            <a:r>
              <a:rPr lang="zh-CN" altLang="en-US" sz="2000" dirty="0" smtClean="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资源优势传承</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红色</a:t>
            </a:r>
            <a:r>
              <a:rPr lang="zh-CN" altLang="en-US" sz="2000" dirty="0" smtClean="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基因</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sp>
        <p:nvSpPr>
          <p:cNvPr id="179" name="TextBox 143"/>
          <p:cNvSpPr txBox="1"/>
          <p:nvPr/>
        </p:nvSpPr>
        <p:spPr>
          <a:xfrm>
            <a:off x="1178218" y="2101545"/>
            <a:ext cx="1713949" cy="253146"/>
          </a:xfrm>
          <a:prstGeom prst="rect">
            <a:avLst/>
          </a:prstGeom>
          <a:noFill/>
        </p:spPr>
        <p:txBody>
          <a:bodyPr wrap="square" lIns="68559" tIns="0" rIns="68559" bIns="0" rtlCol="0" anchor="t">
            <a:spAutoFit/>
          </a:bodyPr>
          <a:lstStyle/>
          <a:p>
            <a:pPr>
              <a:lnSpc>
                <a:spcPct val="120000"/>
              </a:lnSpc>
            </a:pPr>
            <a:r>
              <a:rPr lang="zh-CN" altLang="zh-CN" sz="1500" b="1" dirty="0">
                <a:solidFill>
                  <a:srgbClr val="C00000"/>
                </a:solidFill>
                <a:cs typeface="+mn-ea"/>
              </a:rPr>
              <a:t>井冈山精神</a:t>
            </a:r>
            <a:endParaRPr lang="zh-CN" altLang="en-US" sz="1500" b="1" dirty="0">
              <a:solidFill>
                <a:srgbClr val="C00000"/>
              </a:solidFill>
              <a:cs typeface="+mn-ea"/>
              <a:sym typeface="+mn-lt"/>
            </a:endParaRPr>
          </a:p>
        </p:txBody>
      </p:sp>
      <p:sp>
        <p:nvSpPr>
          <p:cNvPr id="188" name="TextBox 143"/>
          <p:cNvSpPr txBox="1"/>
          <p:nvPr/>
        </p:nvSpPr>
        <p:spPr>
          <a:xfrm>
            <a:off x="4013426" y="2146547"/>
            <a:ext cx="1713948" cy="253146"/>
          </a:xfrm>
          <a:prstGeom prst="rect">
            <a:avLst/>
          </a:prstGeom>
          <a:noFill/>
        </p:spPr>
        <p:txBody>
          <a:bodyPr wrap="square" lIns="68559" tIns="0" rIns="68559" bIns="0" rtlCol="0" anchor="t">
            <a:spAutoFit/>
          </a:bodyPr>
          <a:lstStyle/>
          <a:p>
            <a:pPr>
              <a:lnSpc>
                <a:spcPct val="120000"/>
              </a:lnSpc>
            </a:pPr>
            <a:r>
              <a:rPr lang="zh-CN" altLang="en-US" sz="1500" b="1" dirty="0">
                <a:solidFill>
                  <a:srgbClr val="C00000"/>
                </a:solidFill>
                <a:cs typeface="+mn-ea"/>
                <a:sym typeface="+mn-lt"/>
              </a:rPr>
              <a:t>“八一”精神</a:t>
            </a:r>
            <a:endParaRPr lang="zh-CN" altLang="en-US" sz="1500" b="1" dirty="0">
              <a:solidFill>
                <a:srgbClr val="C00000"/>
              </a:solidFill>
              <a:cs typeface="+mn-ea"/>
              <a:sym typeface="+mn-lt"/>
            </a:endParaRPr>
          </a:p>
        </p:txBody>
      </p:sp>
      <p:sp>
        <p:nvSpPr>
          <p:cNvPr id="191" name="TextBox 143"/>
          <p:cNvSpPr txBox="1"/>
          <p:nvPr/>
        </p:nvSpPr>
        <p:spPr>
          <a:xfrm>
            <a:off x="7180623" y="2125223"/>
            <a:ext cx="1713948" cy="253146"/>
          </a:xfrm>
          <a:prstGeom prst="rect">
            <a:avLst/>
          </a:prstGeom>
          <a:noFill/>
        </p:spPr>
        <p:txBody>
          <a:bodyPr wrap="square" lIns="68559" tIns="0" rIns="68559" bIns="0" rtlCol="0" anchor="t">
            <a:spAutoFit/>
          </a:bodyPr>
          <a:lstStyle/>
          <a:p>
            <a:pPr>
              <a:lnSpc>
                <a:spcPct val="120000"/>
              </a:lnSpc>
            </a:pPr>
            <a:r>
              <a:rPr lang="zh-CN" altLang="en-US" sz="1500" b="1" dirty="0">
                <a:solidFill>
                  <a:srgbClr val="C00000"/>
                </a:solidFill>
                <a:cs typeface="+mn-ea"/>
                <a:sym typeface="+mn-lt"/>
              </a:rPr>
              <a:t>苏区精神</a:t>
            </a:r>
            <a:endParaRPr lang="zh-CN" altLang="en-US" sz="1500" b="1" dirty="0">
              <a:solidFill>
                <a:srgbClr val="C00000"/>
              </a:solidFill>
              <a:cs typeface="+mn-ea"/>
              <a:sym typeface="+mn-lt"/>
            </a:endParaRPr>
          </a:p>
        </p:txBody>
      </p:sp>
      <p:pic>
        <p:nvPicPr>
          <p:cNvPr id="18" name="图片 17" descr="20161118 1029"/>
          <p:cNvPicPr>
            <a:picLocks noChangeAspect="1"/>
          </p:cNvPicPr>
          <p:nvPr/>
        </p:nvPicPr>
        <p:blipFill>
          <a:blip r:embed="rId4" cstate="print"/>
          <a:stretch>
            <a:fillRect/>
          </a:stretch>
        </p:blipFill>
        <p:spPr>
          <a:xfrm>
            <a:off x="0" y="4315565"/>
            <a:ext cx="9144000" cy="798625"/>
          </a:xfrm>
          <a:prstGeom prst="rect">
            <a:avLst/>
          </a:prstGeom>
        </p:spPr>
      </p:pic>
      <p:sp>
        <p:nvSpPr>
          <p:cNvPr id="19" name="五角星 18"/>
          <p:cNvSpPr/>
          <p:nvPr/>
        </p:nvSpPr>
        <p:spPr>
          <a:xfrm>
            <a:off x="729601" y="2076642"/>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0" name="五角星 19"/>
          <p:cNvSpPr/>
          <p:nvPr/>
        </p:nvSpPr>
        <p:spPr>
          <a:xfrm>
            <a:off x="3702371" y="2100320"/>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1" name="五角星 20"/>
          <p:cNvSpPr/>
          <p:nvPr/>
        </p:nvSpPr>
        <p:spPr>
          <a:xfrm>
            <a:off x="6797618" y="2102710"/>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TextBox 142"/>
          <p:cNvSpPr txBox="1"/>
          <p:nvPr/>
        </p:nvSpPr>
        <p:spPr>
          <a:xfrm>
            <a:off x="448147" y="904581"/>
            <a:ext cx="8082990" cy="1066426"/>
          </a:xfrm>
          <a:prstGeom prst="rect">
            <a:avLst/>
          </a:prstGeom>
          <a:solidFill>
            <a:srgbClr val="FFFFFF">
              <a:alpha val="60000"/>
            </a:srgbClr>
          </a:solidFill>
        </p:spPr>
        <p:txBody>
          <a:bodyPr wrap="square" lIns="68559" tIns="34280" rIns="68559" bIns="34280" rtlCol="0">
            <a:spAutoFit/>
          </a:bodyPr>
          <a:lstStyle/>
          <a:p>
            <a:pPr algn="just">
              <a:lnSpc>
                <a:spcPct val="120000"/>
              </a:lnSpc>
            </a:pPr>
            <a:r>
              <a:rPr lang="zh-CN" altLang="en-US" dirty="0">
                <a:solidFill>
                  <a:schemeClr val="tx1">
                    <a:lumMod val="75000"/>
                    <a:lumOff val="25000"/>
                  </a:schemeClr>
                </a:solidFill>
                <a:cs typeface="+mn-ea"/>
                <a:sym typeface="+mn-lt"/>
              </a:rPr>
              <a:t>       坚持把党员教育的课堂搬到现场</a:t>
            </a:r>
            <a:r>
              <a:rPr lang="zh-CN" altLang="en-US" dirty="0" smtClean="0">
                <a:solidFill>
                  <a:schemeClr val="tx1">
                    <a:lumMod val="75000"/>
                    <a:lumOff val="25000"/>
                  </a:schemeClr>
                </a:solidFill>
                <a:cs typeface="+mn-ea"/>
                <a:sym typeface="+mn-lt"/>
              </a:rPr>
              <a:t>，组织党员到井冈山革命纪念馆、八一起义纪念馆、瑞金中央苏区等爱国主义教育基地，采取体验</a:t>
            </a:r>
            <a:r>
              <a:rPr lang="zh-CN" altLang="en-US" dirty="0">
                <a:solidFill>
                  <a:schemeClr val="tx1">
                    <a:lumMod val="75000"/>
                    <a:lumOff val="25000"/>
                  </a:schemeClr>
                </a:solidFill>
                <a:cs typeface="+mn-ea"/>
                <a:sym typeface="+mn-lt"/>
              </a:rPr>
              <a:t>式党课等形式</a:t>
            </a:r>
            <a:r>
              <a:rPr lang="zh-CN" altLang="en-US" dirty="0" smtClean="0">
                <a:solidFill>
                  <a:schemeClr val="tx1">
                    <a:lumMod val="75000"/>
                    <a:lumOff val="25000"/>
                  </a:schemeClr>
                </a:solidFill>
                <a:cs typeface="+mn-ea"/>
                <a:sym typeface="+mn-lt"/>
              </a:rPr>
              <a:t>，加强</a:t>
            </a:r>
            <a:r>
              <a:rPr lang="zh-CN" altLang="en-US" dirty="0">
                <a:solidFill>
                  <a:schemeClr val="tx1">
                    <a:lumMod val="75000"/>
                    <a:lumOff val="25000"/>
                  </a:schemeClr>
                </a:solidFill>
                <a:cs typeface="+mn-ea"/>
                <a:sym typeface="+mn-lt"/>
              </a:rPr>
              <a:t>井冈山精神、“八一”精神、苏区精神的学习传承。</a:t>
            </a:r>
            <a:endParaRPr lang="zh-CN" altLang="en-US" dirty="0">
              <a:solidFill>
                <a:schemeClr val="tx1">
                  <a:lumMod val="75000"/>
                  <a:lumOff val="25000"/>
                </a:schemeClr>
              </a:solidFill>
              <a:cs typeface="+mn-ea"/>
              <a:sym typeface="+mn-lt"/>
            </a:endParaRPr>
          </a:p>
        </p:txBody>
      </p:sp>
      <p:pic>
        <p:nvPicPr>
          <p:cNvPr id="2" name="图片 1" descr="5-1"/>
          <p:cNvPicPr>
            <a:picLocks noChangeAspect="1"/>
          </p:cNvPicPr>
          <p:nvPr/>
        </p:nvPicPr>
        <p:blipFill>
          <a:blip r:embed="rId5" cstate="print"/>
          <a:srcRect l="4427" t="2307" r="-4427" b="-2307"/>
          <a:stretch>
            <a:fillRect/>
          </a:stretch>
        </p:blipFill>
        <p:spPr>
          <a:xfrm>
            <a:off x="518795" y="2545080"/>
            <a:ext cx="2782570" cy="1953895"/>
          </a:xfrm>
          <a:prstGeom prst="roundRect">
            <a:avLst/>
          </a:prstGeom>
        </p:spPr>
      </p:pic>
      <p:pic>
        <p:nvPicPr>
          <p:cNvPr id="3" name="图片 2" descr="5-2"/>
          <p:cNvPicPr>
            <a:picLocks noChangeAspect="1"/>
          </p:cNvPicPr>
          <p:nvPr/>
        </p:nvPicPr>
        <p:blipFill>
          <a:blip r:embed="rId6" cstate="print"/>
          <a:stretch>
            <a:fillRect/>
          </a:stretch>
        </p:blipFill>
        <p:spPr>
          <a:xfrm>
            <a:off x="3205480" y="2742565"/>
            <a:ext cx="2976880" cy="1624965"/>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ppt_y</p:attrName>
                                        </p:attrNameLst>
                                      </p:cBhvr>
                                      <p:tavLst>
                                        <p:tav tm="0">
                                          <p:val>
                                            <p:strVal val="#ppt_y+#ppt_h*1.125000"/>
                                          </p:val>
                                        </p:tav>
                                        <p:tav tm="100000">
                                          <p:val>
                                            <p:strVal val="#ppt_y"/>
                                          </p:val>
                                        </p:tav>
                                      </p:tavLst>
                                    </p:anim>
                                    <p:animEffect transition="in" filter="wipe(up)">
                                      <p:cBhvr>
                                        <p:cTn id="8" dur="500"/>
                                        <p:tgtEl>
                                          <p:spTgt spid="170"/>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0-#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9" grpId="0" bldLvl="0" animBg="1"/>
      <p:bldP spid="20"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descr="20161118 1029"/>
          <p:cNvPicPr>
            <a:picLocks noChangeAspect="1"/>
          </p:cNvPicPr>
          <p:nvPr/>
        </p:nvPicPr>
        <p:blipFill>
          <a:blip r:embed="rId2" cstate="print"/>
          <a:stretch>
            <a:fillRect/>
          </a:stretch>
        </p:blipFill>
        <p:spPr>
          <a:xfrm>
            <a:off x="0" y="4315565"/>
            <a:ext cx="9144000" cy="798625"/>
          </a:xfrm>
          <a:prstGeom prst="rect">
            <a:avLst/>
          </a:prstGeom>
        </p:spPr>
      </p:pic>
      <p:sp>
        <p:nvSpPr>
          <p:cNvPr id="35" name="PA_文本框 15"/>
          <p:cNvSpPr txBox="1"/>
          <p:nvPr>
            <p:custDataLst>
              <p:tags r:id="rId3"/>
            </p:custDataLst>
          </p:nvPr>
        </p:nvSpPr>
        <p:spPr>
          <a:xfrm>
            <a:off x="1691680" y="150221"/>
            <a:ext cx="6192688" cy="461665"/>
          </a:xfrm>
          <a:prstGeom prst="rect">
            <a:avLst/>
          </a:prstGeom>
          <a:solidFill>
            <a:schemeClr val="bg1">
              <a:alpha val="60000"/>
            </a:schemeClr>
          </a:solid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2</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、将井冈山精神与“两学一做”学习教育有机结合。</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sp>
        <p:nvSpPr>
          <p:cNvPr id="41" name="Freeform 17"/>
          <p:cNvSpPr/>
          <p:nvPr/>
        </p:nvSpPr>
        <p:spPr bwMode="auto">
          <a:xfrm>
            <a:off x="2699792" y="1347615"/>
            <a:ext cx="3689350" cy="2592288"/>
          </a:xfrm>
          <a:custGeom>
            <a:avLst/>
            <a:gdLst>
              <a:gd name="T0" fmla="*/ 1146 w 2428"/>
              <a:gd name="T1" fmla="*/ 10 h 2308"/>
              <a:gd name="T2" fmla="*/ 0 w 2428"/>
              <a:gd name="T3" fmla="*/ 10 h 2308"/>
              <a:gd name="T4" fmla="*/ 0 w 2428"/>
              <a:gd name="T5" fmla="*/ 1179 h 2308"/>
              <a:gd name="T6" fmla="*/ 186 w 2428"/>
              <a:gd name="T7" fmla="*/ 984 h 2308"/>
              <a:gd name="T8" fmla="*/ 909 w 2428"/>
              <a:gd name="T9" fmla="*/ 1713 h 2308"/>
              <a:gd name="T10" fmla="*/ 909 w 2428"/>
              <a:gd name="T11" fmla="*/ 1840 h 2308"/>
              <a:gd name="T12" fmla="*/ 186 w 2428"/>
              <a:gd name="T13" fmla="*/ 2563 h 2308"/>
              <a:gd name="T14" fmla="*/ 0 w 2428"/>
              <a:gd name="T15" fmla="*/ 2380 h 2308"/>
              <a:gd name="T16" fmla="*/ 0 w 2428"/>
              <a:gd name="T17" fmla="*/ 3529 h 2308"/>
              <a:gd name="T18" fmla="*/ 1137 w 2428"/>
              <a:gd name="T19" fmla="*/ 3529 h 2308"/>
              <a:gd name="T20" fmla="*/ 974 w 2428"/>
              <a:gd name="T21" fmla="*/ 3367 h 2308"/>
              <a:gd name="T22" fmla="*/ 1650 w 2428"/>
              <a:gd name="T23" fmla="*/ 2691 h 2308"/>
              <a:gd name="T24" fmla="*/ 2080 w 2428"/>
              <a:gd name="T25" fmla="*/ 2691 h 2308"/>
              <a:gd name="T26" fmla="*/ 2750 w 2428"/>
              <a:gd name="T27" fmla="*/ 3362 h 2308"/>
              <a:gd name="T28" fmla="*/ 2568 w 2428"/>
              <a:gd name="T29" fmla="*/ 3549 h 2308"/>
              <a:gd name="T30" fmla="*/ 3734 w 2428"/>
              <a:gd name="T31" fmla="*/ 3549 h 2308"/>
              <a:gd name="T32" fmla="*/ 3734 w 2428"/>
              <a:gd name="T33" fmla="*/ 2380 h 2308"/>
              <a:gd name="T34" fmla="*/ 3548 w 2428"/>
              <a:gd name="T35" fmla="*/ 2568 h 2308"/>
              <a:gd name="T36" fmla="*/ 2803 w 2428"/>
              <a:gd name="T37" fmla="*/ 1823 h 2308"/>
              <a:gd name="T38" fmla="*/ 2803 w 2428"/>
              <a:gd name="T39" fmla="*/ 1713 h 2308"/>
              <a:gd name="T40" fmla="*/ 3535 w 2428"/>
              <a:gd name="T41" fmla="*/ 984 h 2308"/>
              <a:gd name="T42" fmla="*/ 3717 w 2428"/>
              <a:gd name="T43" fmla="*/ 1169 h 2308"/>
              <a:gd name="T44" fmla="*/ 3717 w 2428"/>
              <a:gd name="T45" fmla="*/ 0 h 2308"/>
              <a:gd name="T46" fmla="*/ 2584 w 2428"/>
              <a:gd name="T47" fmla="*/ 0 h 2308"/>
              <a:gd name="T48" fmla="*/ 2760 w 2428"/>
              <a:gd name="T49" fmla="*/ 182 h 2308"/>
              <a:gd name="T50" fmla="*/ 2085 w 2428"/>
              <a:gd name="T51" fmla="*/ 855 h 2308"/>
              <a:gd name="T52" fmla="*/ 1660 w 2428"/>
              <a:gd name="T53" fmla="*/ 855 h 2308"/>
              <a:gd name="T54" fmla="*/ 984 w 2428"/>
              <a:gd name="T55" fmla="*/ 177 h 2308"/>
              <a:gd name="T56" fmla="*/ 1146 w 2428"/>
              <a:gd name="T57" fmla="*/ 10 h 2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8"/>
              <a:gd name="T88" fmla="*/ 0 h 2308"/>
              <a:gd name="T89" fmla="*/ 2428 w 2428"/>
              <a:gd name="T90" fmla="*/ 2308 h 2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8" h="2308">
                <a:moveTo>
                  <a:pt x="745" y="6"/>
                </a:moveTo>
                <a:lnTo>
                  <a:pt x="0" y="6"/>
                </a:lnTo>
                <a:lnTo>
                  <a:pt x="0" y="767"/>
                </a:lnTo>
                <a:lnTo>
                  <a:pt x="121" y="640"/>
                </a:lnTo>
                <a:lnTo>
                  <a:pt x="591" y="1114"/>
                </a:lnTo>
                <a:lnTo>
                  <a:pt x="591" y="1197"/>
                </a:lnTo>
                <a:lnTo>
                  <a:pt x="121" y="1667"/>
                </a:lnTo>
                <a:lnTo>
                  <a:pt x="0" y="1547"/>
                </a:lnTo>
                <a:lnTo>
                  <a:pt x="0" y="2295"/>
                </a:lnTo>
                <a:lnTo>
                  <a:pt x="739" y="2295"/>
                </a:lnTo>
                <a:lnTo>
                  <a:pt x="634" y="2190"/>
                </a:lnTo>
                <a:lnTo>
                  <a:pt x="1073" y="1751"/>
                </a:lnTo>
                <a:lnTo>
                  <a:pt x="1352" y="1751"/>
                </a:lnTo>
                <a:lnTo>
                  <a:pt x="1788" y="2187"/>
                </a:lnTo>
                <a:lnTo>
                  <a:pt x="1670" y="2308"/>
                </a:lnTo>
                <a:lnTo>
                  <a:pt x="2428" y="2308"/>
                </a:lnTo>
                <a:lnTo>
                  <a:pt x="2428" y="1547"/>
                </a:lnTo>
                <a:lnTo>
                  <a:pt x="2307" y="1670"/>
                </a:lnTo>
                <a:lnTo>
                  <a:pt x="1822" y="1185"/>
                </a:lnTo>
                <a:lnTo>
                  <a:pt x="1822" y="1114"/>
                </a:lnTo>
                <a:lnTo>
                  <a:pt x="2298" y="640"/>
                </a:lnTo>
                <a:lnTo>
                  <a:pt x="2416" y="761"/>
                </a:lnTo>
                <a:lnTo>
                  <a:pt x="2416" y="0"/>
                </a:lnTo>
                <a:lnTo>
                  <a:pt x="1679" y="0"/>
                </a:lnTo>
                <a:lnTo>
                  <a:pt x="1794" y="118"/>
                </a:lnTo>
                <a:lnTo>
                  <a:pt x="1355" y="557"/>
                </a:lnTo>
                <a:lnTo>
                  <a:pt x="1079" y="557"/>
                </a:lnTo>
                <a:lnTo>
                  <a:pt x="640" y="115"/>
                </a:lnTo>
                <a:lnTo>
                  <a:pt x="745" y="6"/>
                </a:lnTo>
                <a:close/>
              </a:path>
            </a:pathLst>
          </a:custGeom>
          <a:gradFill rotWithShape="1">
            <a:gsLst>
              <a:gs pos="0">
                <a:srgbClr val="C0C0C0">
                  <a:gamma/>
                  <a:shade val="62745"/>
                  <a:invGamma/>
                </a:srgbClr>
              </a:gs>
              <a:gs pos="50000">
                <a:srgbClr val="C0C0C0"/>
              </a:gs>
              <a:gs pos="100000">
                <a:srgbClr val="C0C0C0">
                  <a:gamma/>
                  <a:shade val="62745"/>
                  <a:invGamma/>
                </a:srgbClr>
              </a:gs>
            </a:gsLst>
            <a:lin ang="0" scaled="1"/>
          </a:gradFill>
          <a:ln>
            <a:noFill/>
          </a:ln>
          <a:extLst>
            <a:ext uri="{91240B29-F687-4F45-9708-019B960494DF}">
              <a14:hiddenLine xmlns:a14="http://schemas.microsoft.com/office/drawing/2010/main" w="19050">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6" name="组合 10"/>
          <p:cNvGrpSpPr/>
          <p:nvPr/>
        </p:nvGrpSpPr>
        <p:grpSpPr>
          <a:xfrm>
            <a:off x="3103742" y="1599643"/>
            <a:ext cx="2880319" cy="2088231"/>
            <a:chOff x="3130620" y="2190241"/>
            <a:chExt cx="2880319" cy="2823634"/>
          </a:xfrm>
          <a:solidFill>
            <a:schemeClr val="accent6"/>
          </a:solidFill>
        </p:grpSpPr>
        <p:sp>
          <p:nvSpPr>
            <p:cNvPr id="47" name="Oval 28"/>
            <p:cNvSpPr>
              <a:spLocks noChangeArrowheads="1"/>
            </p:cNvSpPr>
            <p:nvPr/>
          </p:nvSpPr>
          <p:spPr bwMode="auto">
            <a:xfrm>
              <a:off x="3130620" y="2190241"/>
              <a:ext cx="2880319" cy="2823634"/>
            </a:xfrm>
            <a:prstGeom prst="ellipse">
              <a:avLst/>
            </a:prstGeom>
            <a:grp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Text Box 19"/>
            <p:cNvSpPr txBox="1">
              <a:spLocks noChangeArrowheads="1"/>
            </p:cNvSpPr>
            <p:nvPr/>
          </p:nvSpPr>
          <p:spPr bwMode="gray">
            <a:xfrm>
              <a:off x="3465900" y="2977599"/>
              <a:ext cx="2265680" cy="124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lvl="0" algn="l">
                <a:spcAft>
                  <a:spcPct val="40000"/>
                </a:spcAft>
                <a:defRPr/>
              </a:pPr>
              <a:r>
                <a:rPr lang="zh-CN" altLang="en-US" sz="20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“两学一做”学习教育四个专题，进一步激活红色基因。</a:t>
              </a:r>
              <a:endParaRPr kumimoji="0" lang="en-US" altLang="zh-CN" sz="2000" b="0" i="0" u="none" strike="noStrike" kern="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9" name="组合 13"/>
          <p:cNvGrpSpPr/>
          <p:nvPr/>
        </p:nvGrpSpPr>
        <p:grpSpPr>
          <a:xfrm>
            <a:off x="632867" y="2975022"/>
            <a:ext cx="1724025" cy="1275011"/>
            <a:chOff x="657225" y="3880892"/>
            <a:chExt cx="1724025" cy="1724025"/>
          </a:xfrm>
          <a:solidFill>
            <a:srgbClr val="FF0000"/>
          </a:solidFill>
        </p:grpSpPr>
        <p:sp>
          <p:nvSpPr>
            <p:cNvPr id="50" name="Rectangle 29"/>
            <p:cNvSpPr>
              <a:spLocks noChangeArrowheads="1"/>
            </p:cNvSpPr>
            <p:nvPr/>
          </p:nvSpPr>
          <p:spPr bwMode="auto">
            <a:xfrm>
              <a:off x="657225" y="3880892"/>
              <a:ext cx="1724025" cy="1724025"/>
            </a:xfrm>
            <a:prstGeom prst="rect">
              <a:avLst/>
            </a:prstGeom>
            <a:grp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Text Box 19"/>
            <p:cNvSpPr txBox="1">
              <a:spLocks noChangeArrowheads="1"/>
            </p:cNvSpPr>
            <p:nvPr/>
          </p:nvSpPr>
          <p:spPr bwMode="gray">
            <a:xfrm>
              <a:off x="869950" y="4095205"/>
              <a:ext cx="1306513" cy="998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zh-CN" altLang="en-US" sz="2400" kern="0" noProof="1"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实事求是闯新路</a:t>
              </a:r>
              <a:endParaRPr kumimoji="0" lang="en-US" altLang="zh-CN" sz="2400" b="0" i="0" u="none" strike="noStrike" kern="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2" name="组合 16"/>
          <p:cNvGrpSpPr/>
          <p:nvPr/>
        </p:nvGrpSpPr>
        <p:grpSpPr>
          <a:xfrm>
            <a:off x="632867" y="1065040"/>
            <a:ext cx="1724025" cy="1275011"/>
            <a:chOff x="657225" y="1556792"/>
            <a:chExt cx="1724025" cy="1724025"/>
          </a:xfrm>
          <a:solidFill>
            <a:srgbClr val="FF0000"/>
          </a:solidFill>
        </p:grpSpPr>
        <p:sp>
          <p:nvSpPr>
            <p:cNvPr id="53" name="Rectangle 30"/>
            <p:cNvSpPr>
              <a:spLocks noChangeArrowheads="1"/>
            </p:cNvSpPr>
            <p:nvPr/>
          </p:nvSpPr>
          <p:spPr bwMode="auto">
            <a:xfrm>
              <a:off x="657225" y="1556792"/>
              <a:ext cx="1724025" cy="1724025"/>
            </a:xfrm>
            <a:prstGeom prst="rect">
              <a:avLst/>
            </a:prstGeom>
            <a:grp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Text Box 19"/>
            <p:cNvSpPr txBox="1">
              <a:spLocks noChangeArrowheads="1"/>
            </p:cNvSpPr>
            <p:nvPr/>
          </p:nvSpPr>
          <p:spPr bwMode="gray">
            <a:xfrm>
              <a:off x="869950" y="1796505"/>
              <a:ext cx="1306513" cy="998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zh-CN" altLang="zh-CN" sz="2400" dirty="0">
                  <a:solidFill>
                    <a:schemeClr val="bg1"/>
                  </a:solidFill>
                </a:rPr>
                <a:t>坚定执着追理想</a:t>
              </a:r>
              <a:endParaRPr kumimoji="0" lang="en-US" altLang="zh-CN" sz="2400" b="0" i="0" u="none" strike="noStrike" kern="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5" name="组合 19"/>
          <p:cNvGrpSpPr/>
          <p:nvPr/>
        </p:nvGrpSpPr>
        <p:grpSpPr>
          <a:xfrm>
            <a:off x="6732409" y="2975021"/>
            <a:ext cx="1724025" cy="1275011"/>
            <a:chOff x="6762750" y="3909467"/>
            <a:chExt cx="1724025" cy="1724025"/>
          </a:xfrm>
          <a:solidFill>
            <a:schemeClr val="accent6">
              <a:lumMod val="40000"/>
              <a:lumOff val="60000"/>
            </a:schemeClr>
          </a:solidFill>
        </p:grpSpPr>
        <p:sp>
          <p:nvSpPr>
            <p:cNvPr id="56" name="Rectangle 32"/>
            <p:cNvSpPr>
              <a:spLocks noChangeArrowheads="1"/>
            </p:cNvSpPr>
            <p:nvPr/>
          </p:nvSpPr>
          <p:spPr bwMode="auto">
            <a:xfrm>
              <a:off x="6762750" y="3909467"/>
              <a:ext cx="1724025" cy="1724025"/>
            </a:xfrm>
            <a:prstGeom prst="rect">
              <a:avLst/>
            </a:prstGeom>
            <a:solidFill>
              <a:srgbClr val="FF000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Text Box 19"/>
            <p:cNvSpPr txBox="1">
              <a:spLocks noChangeArrowheads="1"/>
            </p:cNvSpPr>
            <p:nvPr/>
          </p:nvSpPr>
          <p:spPr bwMode="gray">
            <a:xfrm>
              <a:off x="6961188" y="4096792"/>
              <a:ext cx="1306512" cy="998580"/>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zh-CN" altLang="en-US" sz="2400" kern="0" noProof="1">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依靠群众求胜利</a:t>
              </a:r>
              <a:endParaRPr kumimoji="0" lang="en-US" altLang="zh-CN" sz="1200" b="0" i="0" u="none" strike="noStrike" kern="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8" name="组合 22"/>
          <p:cNvGrpSpPr/>
          <p:nvPr/>
        </p:nvGrpSpPr>
        <p:grpSpPr>
          <a:xfrm>
            <a:off x="6719342" y="1065040"/>
            <a:ext cx="1724025" cy="1275011"/>
            <a:chOff x="6743700" y="1556792"/>
            <a:chExt cx="1724025" cy="1724025"/>
          </a:xfrm>
          <a:solidFill>
            <a:srgbClr val="FF0000"/>
          </a:solidFill>
        </p:grpSpPr>
        <p:sp>
          <p:nvSpPr>
            <p:cNvPr id="59" name="Rectangle 31"/>
            <p:cNvSpPr>
              <a:spLocks noChangeArrowheads="1"/>
            </p:cNvSpPr>
            <p:nvPr/>
          </p:nvSpPr>
          <p:spPr bwMode="auto">
            <a:xfrm>
              <a:off x="6743700" y="1556792"/>
              <a:ext cx="1724025" cy="1724025"/>
            </a:xfrm>
            <a:prstGeom prst="rect">
              <a:avLst/>
            </a:prstGeom>
            <a:grp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Text Box 19"/>
            <p:cNvSpPr txBox="1">
              <a:spLocks noChangeArrowheads="1"/>
            </p:cNvSpPr>
            <p:nvPr/>
          </p:nvSpPr>
          <p:spPr bwMode="gray">
            <a:xfrm>
              <a:off x="6961188" y="1796505"/>
              <a:ext cx="1306512" cy="998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zh-CN" altLang="en-US" sz="2400" kern="0" noProof="1">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艰苦奋斗攻难关</a:t>
              </a:r>
              <a:endParaRPr kumimoji="0" lang="en-US" altLang="zh-CN" sz="2400" b="0" i="0" u="none" strike="noStrike" kern="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2" cstate="print"/>
          <a:stretch>
            <a:fillRect/>
          </a:stretch>
        </p:blipFill>
        <p:spPr>
          <a:xfrm>
            <a:off x="4655820" y="2963545"/>
            <a:ext cx="2832100" cy="1651000"/>
          </a:xfrm>
          <a:prstGeom prst="roundRect">
            <a:avLst/>
          </a:prstGeom>
        </p:spPr>
      </p:pic>
      <p:pic>
        <p:nvPicPr>
          <p:cNvPr id="7" name="图片 6" descr="7-1"/>
          <p:cNvPicPr>
            <a:picLocks noChangeAspect="1"/>
          </p:cNvPicPr>
          <p:nvPr/>
        </p:nvPicPr>
        <p:blipFill>
          <a:blip r:embed="rId3"/>
          <a:stretch>
            <a:fillRect/>
          </a:stretch>
        </p:blipFill>
        <p:spPr>
          <a:xfrm>
            <a:off x="4630420" y="766445"/>
            <a:ext cx="2882900" cy="1903730"/>
          </a:xfrm>
          <a:prstGeom prst="roundRect">
            <a:avLst/>
          </a:prstGeom>
        </p:spPr>
      </p:pic>
      <p:sp>
        <p:nvSpPr>
          <p:cNvPr id="186" name="圆角矩形 185"/>
          <p:cNvSpPr/>
          <p:nvPr/>
        </p:nvSpPr>
        <p:spPr>
          <a:xfrm>
            <a:off x="153826" y="1607797"/>
            <a:ext cx="4476593" cy="2332105"/>
          </a:xfrm>
          <a:prstGeom prst="roundRect">
            <a:avLst>
              <a:gd name="adj" fmla="val 131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56" name="TextBox 14"/>
          <p:cNvSpPr txBox="1"/>
          <p:nvPr/>
        </p:nvSpPr>
        <p:spPr>
          <a:xfrm>
            <a:off x="297463" y="154989"/>
            <a:ext cx="184731" cy="494751"/>
          </a:xfrm>
          <a:prstGeom prst="rect">
            <a:avLst/>
          </a:prstGeom>
          <a:noFill/>
          <a:ln>
            <a:noFill/>
          </a:ln>
        </p:spPr>
        <p:txBody>
          <a:bodyPr wrap="none" rtlCol="0">
            <a:spAutoFit/>
          </a:bodyPr>
          <a:lstStyle>
            <a:defPPr>
              <a:defRPr lang="zh-CN"/>
            </a:defPPr>
            <a:lvl1pPr>
              <a:defRPr sz="2400" b="1">
                <a:solidFill>
                  <a:srgbClr val="5F5F5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defRPr>
            </a:lvl1pPr>
          </a:lstStyle>
          <a:p>
            <a:pPr>
              <a:lnSpc>
                <a:spcPct val="120000"/>
              </a:lnSpc>
            </a:pPr>
            <a:endParaRPr lang="zh-CN" altLang="en-US" dirty="0">
              <a:effectLst/>
              <a:latin typeface="+mn-lt"/>
              <a:ea typeface="+mn-ea"/>
              <a:cs typeface="+mn-ea"/>
              <a:sym typeface="+mn-lt"/>
            </a:endParaRPr>
          </a:p>
        </p:txBody>
      </p:sp>
      <p:sp>
        <p:nvSpPr>
          <p:cNvPr id="167" name="PA_文本框 15"/>
          <p:cNvSpPr txBox="1"/>
          <p:nvPr>
            <p:custDataLst>
              <p:tags r:id="rId4"/>
            </p:custDataLst>
          </p:nvPr>
        </p:nvSpPr>
        <p:spPr>
          <a:xfrm>
            <a:off x="2054226" y="134030"/>
            <a:ext cx="5035548" cy="461665"/>
          </a:xfrm>
          <a:prstGeom prst="rect">
            <a:avLst/>
          </a:prstGeom>
          <a:solidFill>
            <a:schemeClr val="bg1">
              <a:alpha val="60000"/>
            </a:schemeClr>
          </a:solid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3</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、积极</a:t>
            </a:r>
            <a:r>
              <a:rPr lang="zh-CN" altLang="en-US" sz="2000" dirty="0" smtClean="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开展红色</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主题活动传播正能量</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157" name="图片 156" descr="20161118 1029"/>
          <p:cNvPicPr>
            <a:picLocks noChangeAspect="1"/>
          </p:cNvPicPr>
          <p:nvPr/>
        </p:nvPicPr>
        <p:blipFill>
          <a:blip r:embed="rId5" cstate="print"/>
          <a:stretch>
            <a:fillRect/>
          </a:stretch>
        </p:blipFill>
        <p:spPr>
          <a:xfrm>
            <a:off x="0" y="4315565"/>
            <a:ext cx="9144000" cy="798625"/>
          </a:xfrm>
          <a:prstGeom prst="rect">
            <a:avLst/>
          </a:prstGeom>
        </p:spPr>
      </p:pic>
      <p:sp>
        <p:nvSpPr>
          <p:cNvPr id="188" name="矩形 187"/>
          <p:cNvSpPr/>
          <p:nvPr/>
        </p:nvSpPr>
        <p:spPr>
          <a:xfrm>
            <a:off x="179512" y="1769545"/>
            <a:ext cx="4476308" cy="1992853"/>
          </a:xfrm>
          <a:prstGeom prst="rect">
            <a:avLst/>
          </a:prstGeom>
        </p:spPr>
        <p:txBody>
          <a:bodyPr wrap="square">
            <a:spAutoFit/>
          </a:bodyPr>
          <a:lstStyle/>
          <a:p>
            <a:pPr>
              <a:lnSpc>
                <a:spcPct val="130000"/>
              </a:lnSpc>
            </a:pPr>
            <a:r>
              <a:rPr lang="zh-CN" altLang="en-US" sz="1900" dirty="0">
                <a:solidFill>
                  <a:schemeClr val="bg1"/>
                </a:solidFill>
                <a:latin typeface="微软雅黑" panose="020B0503020204020204" pitchFamily="34" charset="-122"/>
                <a:ea typeface="微软雅黑" panose="020B0503020204020204" pitchFamily="34" charset="-122"/>
              </a:rPr>
              <a:t>先后开展了：</a:t>
            </a:r>
            <a:endParaRPr lang="en-US" altLang="zh-CN" sz="19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900" dirty="0">
                <a:solidFill>
                  <a:schemeClr val="bg1"/>
                </a:solidFill>
                <a:latin typeface="微软雅黑" panose="020B0503020204020204" pitchFamily="34" charset="-122"/>
                <a:ea typeface="微软雅黑" panose="020B0503020204020204" pitchFamily="34" charset="-122"/>
              </a:rPr>
              <a:t> “实干兴赣当先锋、为民服务作表率”</a:t>
            </a:r>
            <a:endParaRPr lang="en-US" altLang="zh-CN" sz="19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900" dirty="0">
                <a:solidFill>
                  <a:schemeClr val="bg1"/>
                </a:solidFill>
                <a:latin typeface="微软雅黑" panose="020B0503020204020204" pitchFamily="34" charset="-122"/>
                <a:ea typeface="微软雅黑" panose="020B0503020204020204" pitchFamily="34" charset="-122"/>
              </a:rPr>
              <a:t> “我为加快创新升级”献策建功；</a:t>
            </a:r>
            <a:endParaRPr lang="en-US" altLang="zh-CN" sz="19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900" dirty="0">
                <a:solidFill>
                  <a:schemeClr val="bg1"/>
                </a:solidFill>
                <a:latin typeface="微软雅黑" panose="020B0503020204020204" pitchFamily="34" charset="-122"/>
                <a:ea typeface="微软雅黑" panose="020B0503020204020204" pitchFamily="34" charset="-122"/>
              </a:rPr>
              <a:t> “向党的生日献礼</a:t>
            </a:r>
            <a:r>
              <a:rPr lang="zh-CN" altLang="en-US" sz="1900" dirty="0" smtClean="0">
                <a:solidFill>
                  <a:schemeClr val="bg1"/>
                </a:solidFill>
                <a:latin typeface="微软雅黑" panose="020B0503020204020204" pitchFamily="34" charset="-122"/>
                <a:ea typeface="微软雅黑" panose="020B0503020204020204" pitchFamily="34" charset="-122"/>
              </a:rPr>
              <a:t>”志愿服务</a:t>
            </a:r>
            <a:r>
              <a:rPr lang="zh-CN" altLang="en-US" sz="1900" dirty="0">
                <a:solidFill>
                  <a:schemeClr val="bg1"/>
                </a:solidFill>
                <a:latin typeface="微软雅黑" panose="020B0503020204020204" pitchFamily="34" charset="-122"/>
                <a:ea typeface="微软雅黑" panose="020B0503020204020204" pitchFamily="34" charset="-122"/>
              </a:rPr>
              <a:t>等系列</a:t>
            </a:r>
            <a:r>
              <a:rPr lang="zh-CN" altLang="en-US" sz="1900" dirty="0" smtClean="0">
                <a:solidFill>
                  <a:schemeClr val="bg1"/>
                </a:solidFill>
                <a:latin typeface="微软雅黑" panose="020B0503020204020204" pitchFamily="34" charset="-122"/>
                <a:ea typeface="微软雅黑" panose="020B0503020204020204" pitchFamily="34" charset="-122"/>
              </a:rPr>
              <a:t>活</a:t>
            </a:r>
            <a:endParaRPr lang="en-US" altLang="zh-CN" sz="1900" dirty="0" smtClean="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900" dirty="0" smtClean="0">
                <a:solidFill>
                  <a:schemeClr val="bg1"/>
                </a:solidFill>
                <a:latin typeface="微软雅黑" panose="020B0503020204020204" pitchFamily="34" charset="-122"/>
                <a:ea typeface="微软雅黑" panose="020B0503020204020204" pitchFamily="34" charset="-122"/>
              </a:rPr>
              <a:t>    动</a:t>
            </a:r>
            <a:r>
              <a:rPr lang="zh-CN" altLang="en-US" sz="1900" dirty="0">
                <a:solidFill>
                  <a:schemeClr val="bg1"/>
                </a:solidFill>
                <a:latin typeface="微软雅黑" panose="020B0503020204020204" pitchFamily="34" charset="-122"/>
                <a:ea typeface="微软雅黑" panose="020B0503020204020204" pitchFamily="34" charset="-122"/>
              </a:rPr>
              <a:t>。</a:t>
            </a:r>
            <a:endParaRPr lang="zh-CN" altLang="en-US" sz="1900" dirty="0">
              <a:solidFill>
                <a:schemeClr val="bg1"/>
              </a:solidFill>
            </a:endParaRPr>
          </a:p>
        </p:txBody>
      </p:sp>
      <p:grpSp>
        <p:nvGrpSpPr>
          <p:cNvPr id="189" name="组合 188"/>
          <p:cNvGrpSpPr/>
          <p:nvPr/>
        </p:nvGrpSpPr>
        <p:grpSpPr>
          <a:xfrm>
            <a:off x="1861204" y="766212"/>
            <a:ext cx="966244" cy="1025132"/>
            <a:chOff x="8307502" y="2156378"/>
            <a:chExt cx="1190789" cy="1190789"/>
          </a:xfrm>
          <a:gradFill>
            <a:gsLst>
              <a:gs pos="0">
                <a:srgbClr val="E30000"/>
              </a:gs>
              <a:gs pos="100000">
                <a:srgbClr val="760303"/>
              </a:gs>
            </a:gsLst>
            <a:lin ang="16200000" scaled="0"/>
          </a:gradFill>
        </p:grpSpPr>
        <p:sp>
          <p:nvSpPr>
            <p:cNvPr id="190" name="五角星 189"/>
            <p:cNvSpPr/>
            <p:nvPr/>
          </p:nvSpPr>
          <p:spPr>
            <a:xfrm>
              <a:off x="8307502" y="2156378"/>
              <a:ext cx="1190789" cy="1190789"/>
            </a:xfrm>
            <a:prstGeom prst="star5">
              <a:avLst>
                <a:gd name="adj" fmla="val 3640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1" name="加号 190"/>
            <p:cNvSpPr/>
            <p:nvPr/>
          </p:nvSpPr>
          <p:spPr>
            <a:xfrm>
              <a:off x="8437361" y="2336652"/>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pic>
        <p:nvPicPr>
          <p:cNvPr id="6" name="图片 5" descr="7-3"/>
          <p:cNvPicPr>
            <a:picLocks noChangeAspect="1"/>
          </p:cNvPicPr>
          <p:nvPr/>
        </p:nvPicPr>
        <p:blipFill>
          <a:blip r:embed="rId6" cstate="print"/>
          <a:stretch>
            <a:fillRect/>
          </a:stretch>
        </p:blipFill>
        <p:spPr>
          <a:xfrm>
            <a:off x="6522720" y="2068830"/>
            <a:ext cx="2621280" cy="1743710"/>
          </a:xfrm>
          <a:prstGeom prst="ellipse">
            <a:avLst/>
          </a:prstGeom>
        </p:spPr>
      </p:pic>
      <p:sp>
        <p:nvSpPr>
          <p:cNvPr id="13" name="五角星 18"/>
          <p:cNvSpPr/>
          <p:nvPr/>
        </p:nvSpPr>
        <p:spPr>
          <a:xfrm>
            <a:off x="141834" y="2231628"/>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4" name="五角星 18"/>
          <p:cNvSpPr/>
          <p:nvPr/>
        </p:nvSpPr>
        <p:spPr>
          <a:xfrm>
            <a:off x="154871" y="2620475"/>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5" name="五角星 18"/>
          <p:cNvSpPr/>
          <p:nvPr/>
        </p:nvSpPr>
        <p:spPr>
          <a:xfrm>
            <a:off x="153825" y="3000563"/>
            <a:ext cx="278013" cy="278049"/>
          </a:xfrm>
          <a:prstGeom prst="star5">
            <a:avLst>
              <a:gd name="adj" fmla="val 36401"/>
              <a:gd name="hf" fmla="val 105146"/>
              <a:gd name="vf" fmla="val 110557"/>
            </a:avLst>
          </a:prstGeom>
          <a:solidFill>
            <a:srgbClr val="FFC000"/>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ppt_h*1.125000"/>
                                          </p:val>
                                        </p:tav>
                                        <p:tav tm="100000">
                                          <p:val>
                                            <p:strVal val="#ppt_y"/>
                                          </p:val>
                                        </p:tav>
                                      </p:tavLst>
                                    </p:anim>
                                    <p:animEffect transition="in" filter="wipe(up)">
                                      <p:cBhvr>
                                        <p:cTn id="8" dur="500"/>
                                        <p:tgtEl>
                                          <p:spTgt spid="167"/>
                                        </p:tgtEl>
                                      </p:cBhvr>
                                    </p:animEffect>
                                  </p:childTnLst>
                                </p:cTn>
                              </p:par>
                              <p:par>
                                <p:cTn id="9" presetID="2" presetClass="entr" presetSubtype="8"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1000" fill="hold"/>
                                        <p:tgtEl>
                                          <p:spTgt spid="189"/>
                                        </p:tgtEl>
                                        <p:attrNameLst>
                                          <p:attrName>ppt_x</p:attrName>
                                        </p:attrNameLst>
                                      </p:cBhvr>
                                      <p:tavLst>
                                        <p:tav tm="0">
                                          <p:val>
                                            <p:strVal val="0-#ppt_w/2"/>
                                          </p:val>
                                        </p:tav>
                                        <p:tav tm="100000">
                                          <p:val>
                                            <p:strVal val="#ppt_x"/>
                                          </p:val>
                                        </p:tav>
                                      </p:tavLst>
                                    </p:anim>
                                    <p:anim calcmode="lin" valueType="num">
                                      <p:cBhvr additive="base">
                                        <p:cTn id="12" dur="1000" fill="hold"/>
                                        <p:tgtEl>
                                          <p:spTgt spid="18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0-#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0-#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632324"/>
            <a:ext cx="3150753" cy="2155450"/>
          </a:xfrm>
          <a:prstGeom prst="rect">
            <a:avLst/>
          </a:prstGeom>
        </p:spPr>
      </p:pic>
      <p:sp>
        <p:nvSpPr>
          <p:cNvPr id="186" name="圆角矩形 185"/>
          <p:cNvSpPr/>
          <p:nvPr/>
        </p:nvSpPr>
        <p:spPr>
          <a:xfrm>
            <a:off x="153827" y="1607797"/>
            <a:ext cx="4368906" cy="2707768"/>
          </a:xfrm>
          <a:prstGeom prst="roundRect">
            <a:avLst>
              <a:gd name="adj" fmla="val 131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56" name="TextBox 14"/>
          <p:cNvSpPr txBox="1"/>
          <p:nvPr/>
        </p:nvSpPr>
        <p:spPr>
          <a:xfrm>
            <a:off x="297463" y="154989"/>
            <a:ext cx="184731" cy="494751"/>
          </a:xfrm>
          <a:prstGeom prst="rect">
            <a:avLst/>
          </a:prstGeom>
          <a:noFill/>
          <a:ln>
            <a:noFill/>
          </a:ln>
        </p:spPr>
        <p:txBody>
          <a:bodyPr wrap="none" rtlCol="0">
            <a:spAutoFit/>
          </a:bodyPr>
          <a:lstStyle>
            <a:defPPr>
              <a:defRPr lang="zh-CN"/>
            </a:defPPr>
            <a:lvl1pPr>
              <a:defRPr sz="2400" b="1">
                <a:solidFill>
                  <a:srgbClr val="5F5F5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defRPr>
            </a:lvl1pPr>
          </a:lstStyle>
          <a:p>
            <a:pPr>
              <a:lnSpc>
                <a:spcPct val="120000"/>
              </a:lnSpc>
            </a:pPr>
            <a:endParaRPr lang="zh-CN" altLang="en-US" dirty="0">
              <a:effectLst/>
              <a:latin typeface="+mn-lt"/>
              <a:ea typeface="+mn-ea"/>
              <a:cs typeface="+mn-ea"/>
              <a:sym typeface="+mn-lt"/>
            </a:endParaRPr>
          </a:p>
        </p:txBody>
      </p:sp>
      <p:sp>
        <p:nvSpPr>
          <p:cNvPr id="167" name="PA_文本框 15"/>
          <p:cNvSpPr txBox="1"/>
          <p:nvPr>
            <p:custDataLst>
              <p:tags r:id="rId3"/>
            </p:custDataLst>
          </p:nvPr>
        </p:nvSpPr>
        <p:spPr>
          <a:xfrm>
            <a:off x="2054226" y="151312"/>
            <a:ext cx="5035548" cy="461665"/>
          </a:xfrm>
          <a:prstGeom prst="rect">
            <a:avLst/>
          </a:prstGeom>
          <a:solidFill>
            <a:schemeClr val="bg1">
              <a:alpha val="60000"/>
            </a:schemeClr>
          </a:solid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3</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、积极开展各种红色主题活动传播正能量</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157" name="图片 156" descr="20161118 1029"/>
          <p:cNvPicPr>
            <a:picLocks noChangeAspect="1"/>
          </p:cNvPicPr>
          <p:nvPr/>
        </p:nvPicPr>
        <p:blipFill>
          <a:blip r:embed="rId4" cstate="print"/>
          <a:stretch>
            <a:fillRect/>
          </a:stretch>
        </p:blipFill>
        <p:spPr>
          <a:xfrm>
            <a:off x="0" y="4315565"/>
            <a:ext cx="9144000" cy="798625"/>
          </a:xfrm>
          <a:prstGeom prst="rect">
            <a:avLst/>
          </a:prstGeom>
        </p:spPr>
      </p:pic>
      <p:sp>
        <p:nvSpPr>
          <p:cNvPr id="188" name="矩形 187"/>
          <p:cNvSpPr/>
          <p:nvPr/>
        </p:nvSpPr>
        <p:spPr>
          <a:xfrm>
            <a:off x="179512" y="1769545"/>
            <a:ext cx="4320480" cy="2091690"/>
          </a:xfrm>
          <a:prstGeom prst="rect">
            <a:avLst/>
          </a:prstGeom>
        </p:spPr>
        <p:txBody>
          <a:bodyPr wrap="square">
            <a:spAutoFit/>
          </a:bodyPr>
          <a:lstStyle/>
          <a:p>
            <a:pPr algn="ct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在全体党员中开展“今天是我的政治生日”主题活动，由支部对党员发送“生日贺卡”、提出“寄语”，党员向组织递交生日感言等，提醒党员不忘初心，强化党员的荣誉感和使命感。</a:t>
            </a:r>
            <a:endParaRPr lang="zh-CN" altLang="en-US" sz="2000" dirty="0">
              <a:solidFill>
                <a:schemeClr val="bg1"/>
              </a:solidFill>
            </a:endParaRPr>
          </a:p>
        </p:txBody>
      </p:sp>
      <p:grpSp>
        <p:nvGrpSpPr>
          <p:cNvPr id="189" name="组合 188"/>
          <p:cNvGrpSpPr/>
          <p:nvPr/>
        </p:nvGrpSpPr>
        <p:grpSpPr>
          <a:xfrm>
            <a:off x="1861204" y="766212"/>
            <a:ext cx="966244" cy="1025132"/>
            <a:chOff x="8307502" y="2156378"/>
            <a:chExt cx="1190789" cy="1190789"/>
          </a:xfrm>
          <a:gradFill>
            <a:gsLst>
              <a:gs pos="0">
                <a:srgbClr val="E30000"/>
              </a:gs>
              <a:gs pos="100000">
                <a:srgbClr val="760303"/>
              </a:gs>
            </a:gsLst>
            <a:lin ang="16200000" scaled="0"/>
          </a:gradFill>
        </p:grpSpPr>
        <p:sp>
          <p:nvSpPr>
            <p:cNvPr id="190" name="五角星 189"/>
            <p:cNvSpPr/>
            <p:nvPr/>
          </p:nvSpPr>
          <p:spPr>
            <a:xfrm>
              <a:off x="8307502" y="2156378"/>
              <a:ext cx="1190789" cy="1190789"/>
            </a:xfrm>
            <a:prstGeom prst="star5">
              <a:avLst>
                <a:gd name="adj" fmla="val 3640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1" name="加号 190"/>
            <p:cNvSpPr/>
            <p:nvPr/>
          </p:nvSpPr>
          <p:spPr>
            <a:xfrm>
              <a:off x="8437361" y="2336652"/>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787774"/>
            <a:ext cx="3073796" cy="20297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ppt_h*1.125000"/>
                                          </p:val>
                                        </p:tav>
                                        <p:tav tm="100000">
                                          <p:val>
                                            <p:strVal val="#ppt_y"/>
                                          </p:val>
                                        </p:tav>
                                      </p:tavLst>
                                    </p:anim>
                                    <p:animEffect transition="in" filter="wipe(up)">
                                      <p:cBhvr>
                                        <p:cTn id="8" dur="500"/>
                                        <p:tgtEl>
                                          <p:spTgt spid="167"/>
                                        </p:tgtEl>
                                      </p:cBhvr>
                                    </p:animEffect>
                                  </p:childTnLst>
                                </p:cTn>
                              </p:par>
                              <p:par>
                                <p:cTn id="9" presetID="2" presetClass="entr" presetSubtype="8"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1000" fill="hold"/>
                                        <p:tgtEl>
                                          <p:spTgt spid="189"/>
                                        </p:tgtEl>
                                        <p:attrNameLst>
                                          <p:attrName>ppt_x</p:attrName>
                                        </p:attrNameLst>
                                      </p:cBhvr>
                                      <p:tavLst>
                                        <p:tav tm="0">
                                          <p:val>
                                            <p:strVal val="0-#ppt_w/2"/>
                                          </p:val>
                                        </p:tav>
                                        <p:tav tm="100000">
                                          <p:val>
                                            <p:strVal val="#ppt_x"/>
                                          </p:val>
                                        </p:tav>
                                      </p:tavLst>
                                    </p:anim>
                                    <p:anim calcmode="lin" valueType="num">
                                      <p:cBhvr additive="base">
                                        <p:cTn id="12" dur="1000" fill="hold"/>
                                        <p:tgtEl>
                                          <p:spTgt spid="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PA_文本框 15"/>
          <p:cNvSpPr txBox="1"/>
          <p:nvPr>
            <p:custDataLst>
              <p:tags r:id="rId2"/>
            </p:custDataLst>
          </p:nvPr>
        </p:nvSpPr>
        <p:spPr>
          <a:xfrm>
            <a:off x="3799310" y="2151915"/>
            <a:ext cx="5344690" cy="156781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zh-CN" altLang="en-US" sz="2400" dirty="0">
                <a:solidFill>
                  <a:srgbClr val="C00000"/>
                </a:solidFill>
                <a:latin typeface="+mn-lt"/>
                <a:ea typeface="+mn-ea"/>
                <a:cs typeface="+mn-ea"/>
                <a:sym typeface="+mn-lt"/>
              </a:rPr>
              <a:t>落实一个</a:t>
            </a:r>
            <a:r>
              <a:rPr lang="zh-CN" altLang="en-US" sz="3200" dirty="0">
                <a:solidFill>
                  <a:srgbClr val="C00000"/>
                </a:solidFill>
                <a:latin typeface="+mn-lt"/>
                <a:ea typeface="+mn-ea"/>
                <a:cs typeface="+mn-ea"/>
                <a:sym typeface="+mn-lt"/>
              </a:rPr>
              <a:t>“严”</a:t>
            </a:r>
            <a:r>
              <a:rPr lang="zh-CN" altLang="en-US" sz="2400" dirty="0">
                <a:solidFill>
                  <a:srgbClr val="C00000"/>
                </a:solidFill>
                <a:latin typeface="+mn-lt"/>
                <a:ea typeface="+mn-ea"/>
                <a:cs typeface="+mn-ea"/>
                <a:sym typeface="+mn-lt"/>
              </a:rPr>
              <a:t>字：</a:t>
            </a:r>
            <a:endParaRPr lang="en-US" altLang="zh-CN" sz="2400" dirty="0">
              <a:solidFill>
                <a:srgbClr val="C00000"/>
              </a:solidFill>
              <a:latin typeface="+mn-lt"/>
              <a:ea typeface="+mn-ea"/>
              <a:cs typeface="+mn-ea"/>
              <a:sym typeface="+mn-lt"/>
            </a:endParaRPr>
          </a:p>
          <a:p>
            <a:pPr>
              <a:lnSpc>
                <a:spcPct val="120000"/>
              </a:lnSpc>
            </a:pPr>
            <a:r>
              <a:rPr lang="zh-CN" altLang="en-US" sz="2400" dirty="0" smtClean="0">
                <a:solidFill>
                  <a:srgbClr val="C00000"/>
                </a:solidFill>
                <a:latin typeface="+mn-lt"/>
                <a:ea typeface="+mn-ea"/>
                <a:cs typeface="+mn-ea"/>
                <a:sym typeface="+mn-lt"/>
              </a:rPr>
              <a:t>严格落实各项制度，规范基层党组织</a:t>
            </a:r>
            <a:r>
              <a:rPr lang="zh-CN" altLang="en-US" sz="2400" dirty="0" smtClean="0">
                <a:solidFill>
                  <a:srgbClr val="C00000"/>
                </a:solidFill>
                <a:latin typeface="+mn-lt"/>
                <a:ea typeface="+mn-ea"/>
                <a:cs typeface="+mn-ea"/>
                <a:sym typeface="+mn-lt"/>
              </a:rPr>
              <a:t>建设</a:t>
            </a:r>
            <a:endParaRPr lang="zh-CN" altLang="en-US" sz="2400" dirty="0" smtClean="0">
              <a:solidFill>
                <a:srgbClr val="C00000"/>
              </a:solidFill>
              <a:latin typeface="+mn-lt"/>
              <a:ea typeface="+mn-ea"/>
              <a:cs typeface="+mn-ea"/>
              <a:sym typeface="+mn-lt"/>
            </a:endParaRPr>
          </a:p>
        </p:txBody>
      </p:sp>
      <p:grpSp>
        <p:nvGrpSpPr>
          <p:cNvPr id="12" name="组合 11"/>
          <p:cNvGrpSpPr/>
          <p:nvPr/>
        </p:nvGrpSpPr>
        <p:grpSpPr>
          <a:xfrm>
            <a:off x="743923" y="1262152"/>
            <a:ext cx="2838291" cy="3181806"/>
            <a:chOff x="1089765" y="2046420"/>
            <a:chExt cx="2576347" cy="2888159"/>
          </a:xfrm>
          <a:effectLst>
            <a:outerShdw blurRad="50800" dist="38100" dir="2700000" algn="tl" rotWithShape="0">
              <a:schemeClr val="bg2">
                <a:lumMod val="10000"/>
                <a:alpha val="40000"/>
              </a:schemeClr>
            </a:outerShdw>
          </a:effectLst>
        </p:grpSpPr>
        <p:grpSp>
          <p:nvGrpSpPr>
            <p:cNvPr id="15" name="组合 14"/>
            <p:cNvGrpSpPr/>
            <p:nvPr/>
          </p:nvGrpSpPr>
          <p:grpSpPr>
            <a:xfrm>
              <a:off x="1309389" y="2284196"/>
              <a:ext cx="2137103" cy="2395754"/>
              <a:chOff x="1781780" y="2222695"/>
              <a:chExt cx="2137103" cy="2395754"/>
            </a:xfrm>
          </p:grpSpPr>
          <p:sp>
            <p:nvSpPr>
              <p:cNvPr id="17" name="Freeform 19"/>
              <p:cNvSpPr/>
              <p:nvPr/>
            </p:nvSpPr>
            <p:spPr bwMode="auto">
              <a:xfrm>
                <a:off x="1781780" y="2222695"/>
                <a:ext cx="2137103" cy="239575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0"/>
              <p:cNvSpPr>
                <a:spLocks noChangeArrowheads="1"/>
              </p:cNvSpPr>
              <p:nvPr/>
            </p:nvSpPr>
            <p:spPr bwMode="auto">
              <a:xfrm>
                <a:off x="2249970" y="2853843"/>
                <a:ext cx="1200718" cy="108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Freeform 19"/>
            <p:cNvSpPr/>
            <p:nvPr/>
          </p:nvSpPr>
          <p:spPr bwMode="auto">
            <a:xfrm>
              <a:off x="1089765" y="2046420"/>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descr="20161118 1029"/>
          <p:cNvPicPr>
            <a:picLocks noChangeAspect="1"/>
          </p:cNvPicPr>
          <p:nvPr/>
        </p:nvPicPr>
        <p:blipFill>
          <a:blip r:embed="rId3" cstate="print"/>
          <a:stretch>
            <a:fillRect/>
          </a:stretch>
        </p:blipFill>
        <p:spPr>
          <a:xfrm>
            <a:off x="0" y="3825213"/>
            <a:ext cx="9144000" cy="1318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1" name="PA_文本框 15"/>
          <p:cNvSpPr txBox="1"/>
          <p:nvPr>
            <p:custDataLst>
              <p:tags r:id="rId2"/>
            </p:custDataLst>
          </p:nvPr>
        </p:nvSpPr>
        <p:spPr>
          <a:xfrm>
            <a:off x="3233724" y="161154"/>
            <a:ext cx="2676552" cy="461665"/>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a:lnSpc>
                <a:spcPct val="120000"/>
              </a:lnSpc>
            </a:pPr>
            <a:r>
              <a:rPr lang="en-US" altLang="zh-CN"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1</a:t>
            </a:r>
            <a:r>
              <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rPr>
              <a:t>、严格落实学习制度</a:t>
            </a:r>
            <a:endParaRPr lang="zh-CN" altLang="en-US" sz="2000" dirty="0">
              <a:solidFill>
                <a:schemeClr val="accent1">
                  <a:lumMod val="75000"/>
                </a:schemeClr>
              </a:solidFill>
              <a:effectLst>
                <a:outerShdw blurRad="38100" dist="38100" dir="2700000" algn="tl">
                  <a:srgbClr val="000000">
                    <a:alpha val="43137"/>
                  </a:srgbClr>
                </a:outerShdw>
              </a:effectLst>
              <a:latin typeface="+mn-lt"/>
              <a:ea typeface="+mn-ea"/>
              <a:cs typeface="+mn-ea"/>
              <a:sym typeface="+mn-lt"/>
            </a:endParaRPr>
          </a:p>
        </p:txBody>
      </p:sp>
      <p:pic>
        <p:nvPicPr>
          <p:cNvPr id="83" name="图片 82" descr="20161118 1029"/>
          <p:cNvPicPr>
            <a:picLocks noChangeAspect="1"/>
          </p:cNvPicPr>
          <p:nvPr/>
        </p:nvPicPr>
        <p:blipFill>
          <a:blip r:embed="rId3" cstate="print"/>
          <a:stretch>
            <a:fillRect/>
          </a:stretch>
        </p:blipFill>
        <p:spPr>
          <a:xfrm>
            <a:off x="0" y="4315565"/>
            <a:ext cx="9144000" cy="798625"/>
          </a:xfrm>
          <a:prstGeom prst="rect">
            <a:avLst/>
          </a:prstGeom>
        </p:spPr>
      </p:pic>
      <p:sp>
        <p:nvSpPr>
          <p:cNvPr id="121" name="椭圆 120"/>
          <p:cNvSpPr/>
          <p:nvPr/>
        </p:nvSpPr>
        <p:spPr>
          <a:xfrm>
            <a:off x="4185802" y="1043978"/>
            <a:ext cx="189738" cy="189738"/>
          </a:xfrm>
          <a:prstGeom prst="ellipse">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rPr>
              <a:t>+</a:t>
            </a: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2" name="椭圆形标注 34"/>
          <p:cNvSpPr/>
          <p:nvPr/>
        </p:nvSpPr>
        <p:spPr>
          <a:xfrm rot="6221014" flipH="1">
            <a:off x="7134127" y="787189"/>
            <a:ext cx="764802" cy="757106"/>
          </a:xfrm>
          <a:prstGeom prst="wedgeEllipseCallout">
            <a:avLst>
              <a:gd name="adj1" fmla="val -11257"/>
              <a:gd name="adj2" fmla="val 65210"/>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TextBox 35"/>
          <p:cNvSpPr txBox="1"/>
          <p:nvPr/>
        </p:nvSpPr>
        <p:spPr>
          <a:xfrm flipH="1">
            <a:off x="7107974" y="963453"/>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24" name="椭圆 123"/>
          <p:cNvSpPr/>
          <p:nvPr/>
        </p:nvSpPr>
        <p:spPr>
          <a:xfrm flipH="1">
            <a:off x="4188918" y="1871669"/>
            <a:ext cx="189738" cy="189738"/>
          </a:xfrm>
          <a:prstGeom prst="ellipse">
            <a:avLst/>
          </a:prstGeom>
          <a:solidFill>
            <a:srgbClr val="FFC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rPr>
              <a:t>+</a:t>
            </a: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5" name="椭圆形标注 37"/>
          <p:cNvSpPr/>
          <p:nvPr/>
        </p:nvSpPr>
        <p:spPr>
          <a:xfrm rot="15378986">
            <a:off x="705851" y="1614880"/>
            <a:ext cx="764802" cy="757106"/>
          </a:xfrm>
          <a:prstGeom prst="wedgeEllipseCallout">
            <a:avLst>
              <a:gd name="adj1" fmla="val -11257"/>
              <a:gd name="adj2" fmla="val 65210"/>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6" name="TextBox 38"/>
          <p:cNvSpPr txBox="1"/>
          <p:nvPr/>
        </p:nvSpPr>
        <p:spPr>
          <a:xfrm>
            <a:off x="652445" y="1791144"/>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27" name="椭圆 126"/>
          <p:cNvSpPr/>
          <p:nvPr/>
        </p:nvSpPr>
        <p:spPr>
          <a:xfrm>
            <a:off x="4148338" y="2706405"/>
            <a:ext cx="189738" cy="189738"/>
          </a:xfrm>
          <a:prstGeom prst="ellipse">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rPr>
              <a:t>+</a:t>
            </a: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8" name="椭圆形标注 40"/>
          <p:cNvSpPr/>
          <p:nvPr/>
        </p:nvSpPr>
        <p:spPr>
          <a:xfrm rot="6221014" flipH="1">
            <a:off x="7134127" y="2435916"/>
            <a:ext cx="764802" cy="757106"/>
          </a:xfrm>
          <a:prstGeom prst="wedgeEllipseCallout">
            <a:avLst>
              <a:gd name="adj1" fmla="val -11257"/>
              <a:gd name="adj2" fmla="val 65210"/>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9" name="TextBox 41"/>
          <p:cNvSpPr txBox="1"/>
          <p:nvPr/>
        </p:nvSpPr>
        <p:spPr>
          <a:xfrm flipH="1">
            <a:off x="7107974" y="248924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30" name="椭圆 129"/>
          <p:cNvSpPr/>
          <p:nvPr/>
        </p:nvSpPr>
        <p:spPr>
          <a:xfrm flipH="1">
            <a:off x="4214810" y="3286130"/>
            <a:ext cx="189738" cy="189738"/>
          </a:xfrm>
          <a:prstGeom prst="ellipse">
            <a:avLst/>
          </a:prstGeom>
          <a:solidFill>
            <a:srgbClr val="FFC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rPr>
              <a:t>+</a:t>
            </a: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131" name="直接连接符 130"/>
          <p:cNvCxnSpPr>
            <a:stCxn id="124" idx="6"/>
          </p:cNvCxnSpPr>
          <p:nvPr/>
        </p:nvCxnSpPr>
        <p:spPr>
          <a:xfrm flipH="1">
            <a:off x="1533439" y="1959281"/>
            <a:ext cx="2635918" cy="0"/>
          </a:xfrm>
          <a:prstGeom prst="line">
            <a:avLst/>
          </a:prstGeom>
          <a:noFill/>
          <a:ln w="19050" cap="flat" cmpd="sng" algn="ctr">
            <a:solidFill>
              <a:srgbClr val="FFC000"/>
            </a:solidFill>
            <a:prstDash val="solid"/>
          </a:ln>
          <a:effectLst/>
        </p:spPr>
      </p:cxnSp>
      <p:cxnSp>
        <p:nvCxnSpPr>
          <p:cNvPr id="132" name="直接连接符 131"/>
          <p:cNvCxnSpPr/>
          <p:nvPr/>
        </p:nvCxnSpPr>
        <p:spPr>
          <a:xfrm flipH="1">
            <a:off x="1500166" y="3357568"/>
            <a:ext cx="2635918" cy="0"/>
          </a:xfrm>
          <a:prstGeom prst="line">
            <a:avLst/>
          </a:prstGeom>
          <a:noFill/>
          <a:ln w="19050" cap="flat" cmpd="sng" algn="ctr">
            <a:solidFill>
              <a:srgbClr val="FFC000"/>
            </a:solidFill>
            <a:prstDash val="solid"/>
          </a:ln>
          <a:effectLst/>
        </p:spPr>
      </p:cxnSp>
      <p:sp>
        <p:nvSpPr>
          <p:cNvPr id="133" name="椭圆形标注 46"/>
          <p:cNvSpPr/>
          <p:nvPr/>
        </p:nvSpPr>
        <p:spPr>
          <a:xfrm rot="15378986">
            <a:off x="722296" y="2948815"/>
            <a:ext cx="764802" cy="757106"/>
          </a:xfrm>
          <a:prstGeom prst="wedgeEllipseCallout">
            <a:avLst>
              <a:gd name="adj1" fmla="val -11257"/>
              <a:gd name="adj2" fmla="val 65210"/>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4" name="TextBox 47"/>
          <p:cNvSpPr txBox="1"/>
          <p:nvPr/>
        </p:nvSpPr>
        <p:spPr>
          <a:xfrm>
            <a:off x="714348" y="3214692"/>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35" name="椭圆 134"/>
          <p:cNvSpPr/>
          <p:nvPr/>
        </p:nvSpPr>
        <p:spPr>
          <a:xfrm>
            <a:off x="4202247" y="4049103"/>
            <a:ext cx="189738" cy="189738"/>
          </a:xfrm>
          <a:prstGeom prst="ellipse">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rPr>
              <a:t>+</a:t>
            </a: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136" name="直接连接符 135"/>
          <p:cNvCxnSpPr>
            <a:stCxn id="121" idx="6"/>
          </p:cNvCxnSpPr>
          <p:nvPr/>
        </p:nvCxnSpPr>
        <p:spPr>
          <a:xfrm>
            <a:off x="4355976" y="1131590"/>
            <a:ext cx="2682718" cy="0"/>
          </a:xfrm>
          <a:prstGeom prst="line">
            <a:avLst/>
          </a:prstGeom>
          <a:noFill/>
          <a:ln w="19050" cap="flat" cmpd="sng" algn="ctr">
            <a:solidFill>
              <a:srgbClr val="00B0F0"/>
            </a:solidFill>
            <a:prstDash val="solid"/>
          </a:ln>
          <a:effectLst/>
        </p:spPr>
      </p:cxnSp>
      <p:cxnSp>
        <p:nvCxnSpPr>
          <p:cNvPr id="137" name="直接连接符 136"/>
          <p:cNvCxnSpPr/>
          <p:nvPr/>
        </p:nvCxnSpPr>
        <p:spPr>
          <a:xfrm>
            <a:off x="4338076" y="2787774"/>
            <a:ext cx="2682718" cy="0"/>
          </a:xfrm>
          <a:prstGeom prst="line">
            <a:avLst/>
          </a:prstGeom>
          <a:noFill/>
          <a:ln w="19050" cap="flat" cmpd="sng" algn="ctr">
            <a:solidFill>
              <a:srgbClr val="00B0F0"/>
            </a:solidFill>
            <a:prstDash val="solid"/>
          </a:ln>
          <a:effectLst/>
        </p:spPr>
      </p:cxnSp>
      <p:cxnSp>
        <p:nvCxnSpPr>
          <p:cNvPr id="138" name="直接连接符 137"/>
          <p:cNvCxnSpPr>
            <a:stCxn id="135" idx="6"/>
          </p:cNvCxnSpPr>
          <p:nvPr/>
        </p:nvCxnSpPr>
        <p:spPr>
          <a:xfrm>
            <a:off x="4372416" y="4136715"/>
            <a:ext cx="2682718" cy="0"/>
          </a:xfrm>
          <a:prstGeom prst="line">
            <a:avLst/>
          </a:prstGeom>
          <a:noFill/>
          <a:ln w="19050" cap="flat" cmpd="sng" algn="ctr">
            <a:solidFill>
              <a:srgbClr val="00B0F0"/>
            </a:solidFill>
            <a:prstDash val="solid"/>
          </a:ln>
          <a:effectLst/>
        </p:spPr>
      </p:cxnSp>
      <p:sp>
        <p:nvSpPr>
          <p:cNvPr id="139" name="椭圆形标注 53"/>
          <p:cNvSpPr/>
          <p:nvPr/>
        </p:nvSpPr>
        <p:spPr>
          <a:xfrm rot="6221014" flipH="1">
            <a:off x="7150572" y="3792314"/>
            <a:ext cx="764802" cy="757106"/>
          </a:xfrm>
          <a:prstGeom prst="wedgeEllipseCallout">
            <a:avLst>
              <a:gd name="adj1" fmla="val -11257"/>
              <a:gd name="adj2" fmla="val 65210"/>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0" name="TextBox 54"/>
          <p:cNvSpPr txBox="1"/>
          <p:nvPr/>
        </p:nvSpPr>
        <p:spPr>
          <a:xfrm flipH="1">
            <a:off x="7124419" y="396857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05</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41" name="TextBox 55"/>
          <p:cNvSpPr txBox="1"/>
          <p:nvPr/>
        </p:nvSpPr>
        <p:spPr>
          <a:xfrm>
            <a:off x="1187624" y="801668"/>
            <a:ext cx="2897200" cy="923330"/>
          </a:xfrm>
          <a:prstGeom prst="rect">
            <a:avLst/>
          </a:prstGeom>
          <a:noFill/>
        </p:spPr>
        <p:txBody>
          <a:bodyPr wrap="square" rtlCol="0">
            <a:spAutoFit/>
          </a:bodyPr>
          <a:lstStyle/>
          <a:p>
            <a:pPr lvl="0" algn="just">
              <a:defRPr/>
            </a:pPr>
            <a:r>
              <a:rPr lang="zh-CN" altLang="en-US" kern="0" dirty="0">
                <a:latin typeface="+mj-ea"/>
                <a:ea typeface="+mj-ea"/>
                <a:cs typeface="Arial" panose="020B0604020202020204" pitchFamily="34" charset="0"/>
              </a:rPr>
              <a:t>规定党组中心组学习每年不少于</a:t>
            </a:r>
            <a:r>
              <a:rPr lang="en-US" altLang="zh-CN" kern="0" dirty="0">
                <a:latin typeface="+mj-ea"/>
                <a:ea typeface="+mj-ea"/>
                <a:cs typeface="Arial" panose="020B0604020202020204" pitchFamily="34" charset="0"/>
              </a:rPr>
              <a:t>12</a:t>
            </a:r>
            <a:r>
              <a:rPr lang="zh-CN" altLang="en-US" kern="0" dirty="0">
                <a:latin typeface="+mj-ea"/>
                <a:ea typeface="+mj-ea"/>
                <a:cs typeface="Arial" panose="020B0604020202020204" pitchFamily="34" charset="0"/>
              </a:rPr>
              <a:t>次，</a:t>
            </a:r>
            <a:r>
              <a:rPr lang="en-US" altLang="zh-CN" kern="0" dirty="0">
                <a:latin typeface="+mj-ea"/>
                <a:ea typeface="+mj-ea"/>
                <a:cs typeface="Arial" panose="020B0604020202020204" pitchFamily="34" charset="0"/>
              </a:rPr>
              <a:t>2016</a:t>
            </a:r>
            <a:r>
              <a:rPr lang="zh-CN" altLang="en-US" kern="0" dirty="0">
                <a:latin typeface="+mj-ea"/>
                <a:ea typeface="+mj-ea"/>
                <a:cs typeface="Arial" panose="020B0604020202020204" pitchFamily="34" charset="0"/>
              </a:rPr>
              <a:t>年组织党组中心组学习会</a:t>
            </a:r>
            <a:r>
              <a:rPr lang="en-US" altLang="zh-CN" kern="0" dirty="0">
                <a:latin typeface="+mj-ea"/>
                <a:ea typeface="+mj-ea"/>
                <a:cs typeface="Arial" panose="020B0604020202020204" pitchFamily="34" charset="0"/>
              </a:rPr>
              <a:t>16</a:t>
            </a:r>
            <a:r>
              <a:rPr lang="zh-CN" altLang="en-US" kern="0" dirty="0" smtClean="0">
                <a:latin typeface="+mj-ea"/>
                <a:ea typeface="+mj-ea"/>
                <a:cs typeface="Arial" panose="020B0604020202020204" pitchFamily="34" charset="0"/>
              </a:rPr>
              <a:t>次</a:t>
            </a:r>
            <a:endParaRPr kumimoji="0" lang="en-US" b="0" i="0" u="none" strike="noStrike" kern="0" cap="none" spc="0" normalizeH="0" baseline="0" noProof="0" dirty="0">
              <a:ln>
                <a:noFill/>
              </a:ln>
              <a:effectLst/>
              <a:uLnTx/>
              <a:uFillTx/>
              <a:latin typeface="+mj-ea"/>
              <a:ea typeface="+mj-ea"/>
            </a:endParaRPr>
          </a:p>
        </p:txBody>
      </p:sp>
      <p:sp>
        <p:nvSpPr>
          <p:cNvPr id="142" name="TextBox 56"/>
          <p:cNvSpPr txBox="1"/>
          <p:nvPr/>
        </p:nvSpPr>
        <p:spPr>
          <a:xfrm>
            <a:off x="4355971" y="1416355"/>
            <a:ext cx="3038074" cy="1200329"/>
          </a:xfrm>
          <a:prstGeom prst="rect">
            <a:avLst/>
          </a:prstGeom>
          <a:noFill/>
        </p:spPr>
        <p:txBody>
          <a:bodyPr wrap="square" rtlCol="0">
            <a:spAutoFit/>
          </a:bodyPr>
          <a:lstStyle/>
          <a:p>
            <a:pPr algn="just">
              <a:defRPr/>
            </a:pPr>
            <a:r>
              <a:rPr lang="zh-CN" altLang="en-US" kern="0" dirty="0">
                <a:latin typeface="+mj-ea"/>
                <a:ea typeface="+mj-ea"/>
                <a:cs typeface="Arial" panose="020B0604020202020204" pitchFamily="34" charset="0"/>
              </a:rPr>
              <a:t>要求党员领导干部要</a:t>
            </a:r>
            <a:r>
              <a:rPr lang="zh-CN" altLang="en-US" kern="0" dirty="0" smtClean="0">
                <a:latin typeface="+mj-ea"/>
                <a:ea typeface="+mj-ea"/>
                <a:cs typeface="Arial" panose="020B0604020202020204" pitchFamily="34" charset="0"/>
              </a:rPr>
              <a:t>在本支部</a:t>
            </a:r>
            <a:r>
              <a:rPr lang="zh-CN" altLang="en-US" kern="0" dirty="0">
                <a:latin typeface="+mj-ea"/>
                <a:ea typeface="+mj-ea"/>
                <a:cs typeface="Arial" panose="020B0604020202020204" pitchFamily="34" charset="0"/>
              </a:rPr>
              <a:t>讲党课，到基层联系点讲党课，</a:t>
            </a:r>
            <a:r>
              <a:rPr lang="en-US" altLang="zh-CN" kern="0" dirty="0">
                <a:latin typeface="+mj-ea"/>
                <a:ea typeface="+mj-ea"/>
                <a:cs typeface="Arial" panose="020B0604020202020204" pitchFamily="34" charset="0"/>
              </a:rPr>
              <a:t>2016</a:t>
            </a:r>
            <a:r>
              <a:rPr lang="zh-CN" altLang="en-US" kern="0" dirty="0">
                <a:latin typeface="+mj-ea"/>
                <a:ea typeface="+mj-ea"/>
                <a:cs typeface="Arial" panose="020B0604020202020204" pitchFamily="34" charset="0"/>
              </a:rPr>
              <a:t>年厅党组成员到</a:t>
            </a:r>
            <a:r>
              <a:rPr lang="zh-CN" altLang="en-US" kern="0" dirty="0" smtClean="0">
                <a:latin typeface="+mj-ea"/>
                <a:ea typeface="+mj-ea"/>
                <a:cs typeface="Arial" panose="020B0604020202020204" pitchFamily="34" charset="0"/>
              </a:rPr>
              <a:t>支部和基层讲</a:t>
            </a:r>
            <a:r>
              <a:rPr lang="zh-CN" altLang="en-US" kern="0" dirty="0">
                <a:latin typeface="+mj-ea"/>
                <a:ea typeface="+mj-ea"/>
                <a:cs typeface="Arial" panose="020B0604020202020204" pitchFamily="34" charset="0"/>
              </a:rPr>
              <a:t>党课</a:t>
            </a:r>
            <a:r>
              <a:rPr lang="en-US" altLang="zh-CN" kern="0" dirty="0">
                <a:latin typeface="+mj-ea"/>
                <a:ea typeface="+mj-ea"/>
                <a:cs typeface="Arial" panose="020B0604020202020204" pitchFamily="34" charset="0"/>
              </a:rPr>
              <a:t>18</a:t>
            </a:r>
            <a:r>
              <a:rPr lang="zh-CN" altLang="en-US" kern="0" dirty="0">
                <a:latin typeface="+mj-ea"/>
                <a:ea typeface="+mj-ea"/>
                <a:cs typeface="Arial" panose="020B0604020202020204" pitchFamily="34" charset="0"/>
              </a:rPr>
              <a:t>次</a:t>
            </a:r>
            <a:endParaRPr lang="en-US" kern="0" dirty="0">
              <a:latin typeface="+mj-ea"/>
              <a:ea typeface="+mj-ea"/>
              <a:cs typeface="Arial" panose="020B0604020202020204" pitchFamily="34" charset="0"/>
            </a:endParaRPr>
          </a:p>
        </p:txBody>
      </p:sp>
      <p:sp>
        <p:nvSpPr>
          <p:cNvPr id="143" name="TextBox 57"/>
          <p:cNvSpPr txBox="1"/>
          <p:nvPr/>
        </p:nvSpPr>
        <p:spPr>
          <a:xfrm>
            <a:off x="1403648" y="2393476"/>
            <a:ext cx="2681176" cy="646331"/>
          </a:xfrm>
          <a:prstGeom prst="rect">
            <a:avLst/>
          </a:prstGeom>
          <a:noFill/>
        </p:spPr>
        <p:txBody>
          <a:bodyPr wrap="square" rtlCol="0">
            <a:spAutoFit/>
          </a:bodyPr>
          <a:lstStyle/>
          <a:p>
            <a:pPr lvl="0" algn="just">
              <a:defRPr/>
            </a:pPr>
            <a:r>
              <a:rPr lang="zh-CN" altLang="en-US" kern="0" dirty="0">
                <a:solidFill>
                  <a:schemeClr val="tx1"/>
                </a:solidFill>
                <a:latin typeface="+mj-ea"/>
                <a:ea typeface="+mj-ea"/>
                <a:cs typeface="Arial" panose="020B0604020202020204" pitchFamily="34" charset="0"/>
              </a:rPr>
              <a:t>各支部都建立了微信群或</a:t>
            </a:r>
            <a:r>
              <a:rPr lang="en-US" altLang="zh-CN" kern="0" dirty="0">
                <a:solidFill>
                  <a:schemeClr val="tx1"/>
                </a:solidFill>
                <a:latin typeface="+mj-ea"/>
                <a:ea typeface="+mj-ea"/>
                <a:cs typeface="Arial" panose="020B0604020202020204" pitchFamily="34" charset="0"/>
              </a:rPr>
              <a:t>QQ</a:t>
            </a:r>
            <a:r>
              <a:rPr lang="zh-CN" altLang="en-US" kern="0" dirty="0">
                <a:solidFill>
                  <a:schemeClr val="tx1"/>
                </a:solidFill>
                <a:latin typeface="+mj-ea"/>
                <a:ea typeface="+mj-ea"/>
                <a:cs typeface="Arial" panose="020B0604020202020204" pitchFamily="34" charset="0"/>
              </a:rPr>
              <a:t>群等学习交流平台</a:t>
            </a:r>
            <a:endParaRPr kumimoji="0" lang="zh-CN" altLang="en-US" b="0" i="0" u="none" strike="noStrike" kern="0" cap="none" spc="0" normalizeH="0" baseline="0" noProof="0" dirty="0">
              <a:ln>
                <a:noFill/>
              </a:ln>
              <a:solidFill>
                <a:schemeClr val="tx1"/>
              </a:solidFill>
              <a:effectLst/>
              <a:uLnTx/>
              <a:uFillTx/>
              <a:latin typeface="+mj-ea"/>
              <a:ea typeface="+mj-ea"/>
              <a:cs typeface="Arial" panose="020B0604020202020204" pitchFamily="34" charset="0"/>
            </a:endParaRPr>
          </a:p>
        </p:txBody>
      </p:sp>
      <p:sp>
        <p:nvSpPr>
          <p:cNvPr id="144" name="TextBox 58"/>
          <p:cNvSpPr txBox="1"/>
          <p:nvPr/>
        </p:nvSpPr>
        <p:spPr>
          <a:xfrm>
            <a:off x="4429124" y="3071816"/>
            <a:ext cx="3021629" cy="923330"/>
          </a:xfrm>
          <a:prstGeom prst="rect">
            <a:avLst/>
          </a:prstGeom>
          <a:noFill/>
        </p:spPr>
        <p:txBody>
          <a:bodyPr wrap="square" rtlCol="0">
            <a:spAutoFit/>
          </a:bodyPr>
          <a:lstStyle/>
          <a:p>
            <a:pPr lvl="0" algn="just">
              <a:defRPr/>
            </a:pPr>
            <a:r>
              <a:rPr lang="zh-CN" altLang="en-US" kern="0" dirty="0">
                <a:solidFill>
                  <a:schemeClr val="tx1"/>
                </a:solidFill>
                <a:latin typeface="+mj-ea"/>
                <a:ea typeface="+mj-ea"/>
                <a:cs typeface="Arial" panose="020B0604020202020204" pitchFamily="34" charset="0"/>
              </a:rPr>
              <a:t>向党员</a:t>
            </a:r>
            <a:r>
              <a:rPr lang="zh-CN" altLang="en-US" kern="0" dirty="0">
                <a:solidFill>
                  <a:schemeClr val="tx1"/>
                </a:solidFill>
                <a:latin typeface="+mn-ea"/>
                <a:cs typeface="Arial" panose="020B0604020202020204" pitchFamily="34" charset="0"/>
              </a:rPr>
              <a:t>发放</a:t>
            </a:r>
            <a:r>
              <a:rPr lang="en-US" altLang="zh-CN" kern="0" dirty="0">
                <a:solidFill>
                  <a:schemeClr val="tx1"/>
                </a:solidFill>
                <a:latin typeface="+mj-ea"/>
                <a:ea typeface="+mj-ea"/>
                <a:cs typeface="Arial" panose="020B0604020202020204" pitchFamily="34" charset="0"/>
              </a:rPr>
              <a:t>《</a:t>
            </a:r>
            <a:r>
              <a:rPr lang="zh-CN" altLang="en-US" kern="0" dirty="0">
                <a:solidFill>
                  <a:schemeClr val="tx1"/>
                </a:solidFill>
                <a:latin typeface="+mj-ea"/>
                <a:ea typeface="+mj-ea"/>
                <a:cs typeface="Arial" panose="020B0604020202020204" pitchFamily="34" charset="0"/>
              </a:rPr>
              <a:t>江西省科学技术厅党建</a:t>
            </a:r>
            <a:r>
              <a:rPr lang="zh-CN" altLang="en-US" kern="0" dirty="0">
                <a:solidFill>
                  <a:schemeClr val="tx1"/>
                </a:solidFill>
                <a:latin typeface="+mn-ea"/>
                <a:cs typeface="Arial" panose="020B0604020202020204" pitchFamily="34" charset="0"/>
              </a:rPr>
              <a:t>知识</a:t>
            </a:r>
            <a:r>
              <a:rPr lang="zh-CN" altLang="en-US" kern="0" dirty="0">
                <a:solidFill>
                  <a:schemeClr val="tx1"/>
                </a:solidFill>
                <a:latin typeface="+mj-ea"/>
                <a:ea typeface="+mj-ea"/>
                <a:cs typeface="Arial" panose="020B0604020202020204" pitchFamily="34" charset="0"/>
              </a:rPr>
              <a:t>问答卡</a:t>
            </a:r>
            <a:r>
              <a:rPr lang="en-US" altLang="zh-CN" kern="0" dirty="0">
                <a:solidFill>
                  <a:schemeClr val="tx1"/>
                </a:solidFill>
                <a:latin typeface="+mj-ea"/>
                <a:ea typeface="+mj-ea"/>
                <a:cs typeface="Arial" panose="020B0604020202020204" pitchFamily="34" charset="0"/>
              </a:rPr>
              <a:t>》400</a:t>
            </a:r>
            <a:r>
              <a:rPr lang="zh-CN" altLang="en-US" kern="0" dirty="0">
                <a:solidFill>
                  <a:schemeClr val="tx1"/>
                </a:solidFill>
                <a:latin typeface="+mj-ea"/>
                <a:ea typeface="+mj-ea"/>
                <a:cs typeface="Arial" panose="020B0604020202020204" pitchFamily="34" charset="0"/>
              </a:rPr>
              <a:t>多</a:t>
            </a:r>
            <a:r>
              <a:rPr lang="zh-CN" altLang="en-US" kern="0" dirty="0" smtClean="0">
                <a:solidFill>
                  <a:schemeClr val="tx1"/>
                </a:solidFill>
                <a:latin typeface="+mj-ea"/>
                <a:ea typeface="+mj-ea"/>
                <a:cs typeface="Arial" panose="020B0604020202020204" pitchFamily="34" charset="0"/>
              </a:rPr>
              <a:t>份</a:t>
            </a:r>
            <a:endParaRPr kumimoji="0" lang="zh-CN" altLang="en-US" b="0" i="0" u="none" strike="noStrike" kern="0" cap="none" spc="0" normalizeH="0" baseline="0" noProof="0" dirty="0" smtClean="0">
              <a:ln>
                <a:noFill/>
              </a:ln>
              <a:solidFill>
                <a:schemeClr val="tx1"/>
              </a:solidFill>
              <a:effectLst/>
              <a:uLnTx/>
              <a:uFillTx/>
              <a:latin typeface="+mj-ea"/>
              <a:ea typeface="+mj-ea"/>
              <a:cs typeface="Arial" panose="020B0604020202020204" pitchFamily="34" charset="0"/>
            </a:endParaRPr>
          </a:p>
        </p:txBody>
      </p:sp>
      <p:sp>
        <p:nvSpPr>
          <p:cNvPr id="145" name="TextBox 59"/>
          <p:cNvSpPr txBox="1"/>
          <p:nvPr/>
        </p:nvSpPr>
        <p:spPr>
          <a:xfrm>
            <a:off x="1500166" y="3857634"/>
            <a:ext cx="2680973" cy="646331"/>
          </a:xfrm>
          <a:prstGeom prst="rect">
            <a:avLst/>
          </a:prstGeom>
          <a:noFill/>
        </p:spPr>
        <p:txBody>
          <a:bodyPr wrap="square" rtlCol="0">
            <a:spAutoFit/>
          </a:bodyPr>
          <a:lstStyle/>
          <a:p>
            <a:pPr lvl="0" algn="just">
              <a:defRPr/>
            </a:pPr>
            <a:r>
              <a:rPr lang="zh-CN" altLang="en-US" kern="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坚持每季度</a:t>
            </a:r>
            <a:r>
              <a:rPr lang="zh-CN" altLang="en-US" kern="0" dirty="0">
                <a:solidFill>
                  <a:schemeClr val="tx1"/>
                </a:solidFill>
                <a:latin typeface="Arial" panose="020B0604020202020204" pitchFamily="34" charset="0"/>
                <a:ea typeface="微软雅黑" panose="020B0503020204020204" pitchFamily="34" charset="-122"/>
                <a:cs typeface="Arial" panose="020B0604020202020204" pitchFamily="34" charset="0"/>
              </a:rPr>
              <a:t>组织一次提问</a:t>
            </a:r>
            <a:r>
              <a:rPr lang="zh-CN" altLang="en-US" kern="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抽考</a:t>
            </a:r>
            <a:endParaRPr kumimoji="0" lang="zh-CN" altLang="en-US" b="0"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p:tgtEl>
                                          <p:spTgt spid="91"/>
                                        </p:tgtEl>
                                        <p:attrNameLst>
                                          <p:attrName>ppt_y</p:attrName>
                                        </p:attrNameLst>
                                      </p:cBhvr>
                                      <p:tavLst>
                                        <p:tav tm="0">
                                          <p:val>
                                            <p:strVal val="#ppt_y+#ppt_h*1.125000"/>
                                          </p:val>
                                        </p:tav>
                                        <p:tav tm="100000">
                                          <p:val>
                                            <p:strVal val="#ppt_y"/>
                                          </p:val>
                                        </p:tav>
                                      </p:tavLst>
                                    </p:anim>
                                    <p:animEffect transition="in" filter="wipe(up)">
                                      <p:cBhvr>
                                        <p:cTn id="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PA" val="v3.2.0"/>
</p:tagLst>
</file>

<file path=ppt/tags/tag15.xml><?xml version="1.0" encoding="utf-8"?>
<p:tagLst xmlns:p="http://schemas.openxmlformats.org/presentationml/2006/main">
  <p:tag name="PA" val="v3.2.0"/>
</p:tagLst>
</file>

<file path=ppt/tags/tag16.xml><?xml version="1.0" encoding="utf-8"?>
<p:tagLst xmlns:p="http://schemas.openxmlformats.org/presentationml/2006/main">
  <p:tag name="PA" val="v3.2.0"/>
</p:tagLst>
</file>

<file path=ppt/tags/tag17.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1954</Words>
  <Application>WPS 演示</Application>
  <PresentationFormat>全屏显示(16:9)</PresentationFormat>
  <Paragraphs>169</Paragraphs>
  <Slides>18</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宋体</vt:lpstr>
      <vt:lpstr>Wingdings</vt:lpstr>
      <vt:lpstr>微软雅黑</vt:lpstr>
      <vt:lpstr>Agency FB</vt:lpstr>
      <vt:lpstr>Calibri</vt:lpstr>
      <vt:lpstr>Arial Rounded MT Bold</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www.sucaifengbao.com/ppt/</Company>
  <LinksUpToDate>false</LinksUpToDate>
  <SharedDoc>false</SharedDoc>
  <HyperlinksChanged>false</HyperlinksChanged>
  <AppVersion>14.0000</AppVersion>
  <Manager>素材风暴PPT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dc:title>
  <dc:creator>user</dc:creator>
  <cp:keywords>党建</cp:keywords>
  <dc:description>PPT免费下载：www.sucaifengbao.com/ppt/</dc:description>
  <dc:subject>www.sucaifengbao.com/ppt/</dc:subject>
  <cp:category>www.sucaifengbao.com/ppt/</cp:category>
  <cp:lastModifiedBy>杨冬</cp:lastModifiedBy>
  <cp:revision>134</cp:revision>
  <dcterms:created xsi:type="dcterms:W3CDTF">2015-12-28T07:55:00Z</dcterms:created>
  <dcterms:modified xsi:type="dcterms:W3CDTF">2017-07-27T02:52:07Z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